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handoutMasterIdLst>
    <p:handoutMasterId r:id="rId29"/>
  </p:handoutMasterIdLst>
  <p:sldIdLst>
    <p:sldId id="256" r:id="rId2"/>
    <p:sldId id="272" r:id="rId3"/>
    <p:sldId id="281" r:id="rId4"/>
    <p:sldId id="293" r:id="rId5"/>
    <p:sldId id="294" r:id="rId6"/>
    <p:sldId id="296" r:id="rId7"/>
    <p:sldId id="271" r:id="rId8"/>
    <p:sldId id="259" r:id="rId9"/>
    <p:sldId id="269" r:id="rId10"/>
    <p:sldId id="275" r:id="rId11"/>
    <p:sldId id="284" r:id="rId12"/>
    <p:sldId id="270" r:id="rId13"/>
    <p:sldId id="276" r:id="rId14"/>
    <p:sldId id="288" r:id="rId15"/>
    <p:sldId id="273" r:id="rId16"/>
    <p:sldId id="289" r:id="rId17"/>
    <p:sldId id="274" r:id="rId18"/>
    <p:sldId id="283" r:id="rId19"/>
    <p:sldId id="277" r:id="rId20"/>
    <p:sldId id="290" r:id="rId21"/>
    <p:sldId id="278" r:id="rId22"/>
    <p:sldId id="282" r:id="rId23"/>
    <p:sldId id="291" r:id="rId24"/>
    <p:sldId id="297" r:id="rId25"/>
    <p:sldId id="280" r:id="rId26"/>
    <p:sldId id="292" r:id="rId27"/>
  </p:sldIdLst>
  <p:sldSz cx="9144000" cy="6858000" type="screen4x3"/>
  <p:notesSz cx="6858000" cy="9144000"/>
  <p:defaultTextStyle>
    <a:defPPr>
      <a:defRPr lang="fr-FR"/>
    </a:defPPr>
    <a:lvl1pPr algn="ctr" rtl="0" fontAlgn="base">
      <a:spcBef>
        <a:spcPct val="0"/>
      </a:spcBef>
      <a:spcAft>
        <a:spcPct val="0"/>
      </a:spcAft>
      <a:defRPr sz="2400" kern="1200">
        <a:solidFill>
          <a:schemeClr val="tx1"/>
        </a:solidFill>
        <a:latin typeface="Comic Sans MS" panose="030F0702030302020204" pitchFamily="66" charset="0"/>
        <a:ea typeface="+mn-ea"/>
        <a:cs typeface="+mn-cs"/>
      </a:defRPr>
    </a:lvl1pPr>
    <a:lvl2pPr marL="457200" algn="ctr" rtl="0" fontAlgn="base">
      <a:spcBef>
        <a:spcPct val="0"/>
      </a:spcBef>
      <a:spcAft>
        <a:spcPct val="0"/>
      </a:spcAft>
      <a:defRPr sz="2400" kern="1200">
        <a:solidFill>
          <a:schemeClr val="tx1"/>
        </a:solidFill>
        <a:latin typeface="Comic Sans MS" panose="030F0702030302020204" pitchFamily="66" charset="0"/>
        <a:ea typeface="+mn-ea"/>
        <a:cs typeface="+mn-cs"/>
      </a:defRPr>
    </a:lvl2pPr>
    <a:lvl3pPr marL="914400" algn="ctr" rtl="0" fontAlgn="base">
      <a:spcBef>
        <a:spcPct val="0"/>
      </a:spcBef>
      <a:spcAft>
        <a:spcPct val="0"/>
      </a:spcAft>
      <a:defRPr sz="2400" kern="1200">
        <a:solidFill>
          <a:schemeClr val="tx1"/>
        </a:solidFill>
        <a:latin typeface="Comic Sans MS" panose="030F0702030302020204" pitchFamily="66" charset="0"/>
        <a:ea typeface="+mn-ea"/>
        <a:cs typeface="+mn-cs"/>
      </a:defRPr>
    </a:lvl3pPr>
    <a:lvl4pPr marL="1371600" algn="ctr" rtl="0" fontAlgn="base">
      <a:spcBef>
        <a:spcPct val="0"/>
      </a:spcBef>
      <a:spcAft>
        <a:spcPct val="0"/>
      </a:spcAft>
      <a:defRPr sz="2400" kern="1200">
        <a:solidFill>
          <a:schemeClr val="tx1"/>
        </a:solidFill>
        <a:latin typeface="Comic Sans MS" panose="030F0702030302020204" pitchFamily="66" charset="0"/>
        <a:ea typeface="+mn-ea"/>
        <a:cs typeface="+mn-cs"/>
      </a:defRPr>
    </a:lvl4pPr>
    <a:lvl5pPr marL="1828800" algn="ctr" rtl="0" fontAlgn="base">
      <a:spcBef>
        <a:spcPct val="0"/>
      </a:spcBef>
      <a:spcAft>
        <a:spcPct val="0"/>
      </a:spcAft>
      <a:defRPr sz="2400" kern="1200">
        <a:solidFill>
          <a:schemeClr val="tx1"/>
        </a:solidFill>
        <a:latin typeface="Comic Sans MS" panose="030F0702030302020204" pitchFamily="66" charset="0"/>
        <a:ea typeface="+mn-ea"/>
        <a:cs typeface="+mn-cs"/>
      </a:defRPr>
    </a:lvl5pPr>
    <a:lvl6pPr marL="2286000" algn="l" defTabSz="914400" rtl="0" eaLnBrk="1" latinLnBrk="0" hangingPunct="1">
      <a:defRPr sz="2400" kern="1200">
        <a:solidFill>
          <a:schemeClr val="tx1"/>
        </a:solidFill>
        <a:latin typeface="Comic Sans MS" panose="030F0702030302020204" pitchFamily="66" charset="0"/>
        <a:ea typeface="+mn-ea"/>
        <a:cs typeface="+mn-cs"/>
      </a:defRPr>
    </a:lvl6pPr>
    <a:lvl7pPr marL="2743200" algn="l" defTabSz="914400" rtl="0" eaLnBrk="1" latinLnBrk="0" hangingPunct="1">
      <a:defRPr sz="2400" kern="1200">
        <a:solidFill>
          <a:schemeClr val="tx1"/>
        </a:solidFill>
        <a:latin typeface="Comic Sans MS" panose="030F0702030302020204" pitchFamily="66" charset="0"/>
        <a:ea typeface="+mn-ea"/>
        <a:cs typeface="+mn-cs"/>
      </a:defRPr>
    </a:lvl7pPr>
    <a:lvl8pPr marL="3200400" algn="l" defTabSz="914400" rtl="0" eaLnBrk="1" latinLnBrk="0" hangingPunct="1">
      <a:defRPr sz="2400" kern="1200">
        <a:solidFill>
          <a:schemeClr val="tx1"/>
        </a:solidFill>
        <a:latin typeface="Comic Sans MS" panose="030F0702030302020204" pitchFamily="66" charset="0"/>
        <a:ea typeface="+mn-ea"/>
        <a:cs typeface="+mn-cs"/>
      </a:defRPr>
    </a:lvl8pPr>
    <a:lvl9pPr marL="3657600" algn="l" defTabSz="914400" rtl="0" eaLnBrk="1" latinLnBrk="0" hangingPunct="1">
      <a:defRPr sz="2400"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00000"/>
    <a:srgbClr val="FF7C80"/>
    <a:srgbClr val="FFFF99"/>
    <a:srgbClr val="CCFF99"/>
    <a:srgbClr val="FFFFCC"/>
    <a:srgbClr val="510EF8"/>
    <a:srgbClr val="3399FF"/>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558" autoAdjust="0"/>
  </p:normalViewPr>
  <p:slideViewPr>
    <p:cSldViewPr>
      <p:cViewPr varScale="1">
        <p:scale>
          <a:sx n="78" d="100"/>
          <a:sy n="78" d="100"/>
        </p:scale>
        <p:origin x="1200"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100" d="100"/>
        <a:sy n="100" d="100"/>
      </p:scale>
      <p:origin x="0" y="10440"/>
    </p:cViewPr>
  </p:sorterViewPr>
  <p:notesViewPr>
    <p:cSldViewPr>
      <p:cViewPr varScale="1">
        <p:scale>
          <a:sx n="61" d="100"/>
          <a:sy n="61" d="100"/>
        </p:scale>
        <p:origin x="-1698" y="-5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slide" Target="slides/slide15.xml"/><Relationship Id="rId1" Type="http://schemas.openxmlformats.org/officeDocument/2006/relationships/slide" Target="slides/slide9.xml"/><Relationship Id="rId5" Type="http://schemas.openxmlformats.org/officeDocument/2006/relationships/slide" Target="slides/slide25.xml"/><Relationship Id="rId4" Type="http://schemas.openxmlformats.org/officeDocument/2006/relationships/slide" Target="slides/slide2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imes New Roman" panose="02020603050405020304" pitchFamily="18" charset="0"/>
              </a:defRPr>
            </a:lvl1pPr>
          </a:lstStyle>
          <a:p>
            <a:endParaRPr lang="fr-FR" altLang="fr-FR"/>
          </a:p>
        </p:txBody>
      </p:sp>
      <p:sp>
        <p:nvSpPr>
          <p:cNvPr id="1229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defRPr>
            </a:lvl1pPr>
          </a:lstStyle>
          <a:p>
            <a:endParaRPr lang="fr-FR" altLang="fr-FR"/>
          </a:p>
        </p:txBody>
      </p:sp>
      <p:sp>
        <p:nvSpPr>
          <p:cNvPr id="1229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imes New Roman" panose="02020603050405020304" pitchFamily="18" charset="0"/>
              </a:defRPr>
            </a:lvl1pPr>
          </a:lstStyle>
          <a:p>
            <a:endParaRPr lang="fr-FR" altLang="fr-FR"/>
          </a:p>
        </p:txBody>
      </p:sp>
      <p:sp>
        <p:nvSpPr>
          <p:cNvPr id="1229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96A5F6A6-D8A6-43F4-86EB-3BE344BCC062}" type="slidenum">
              <a:rPr lang="fr-FR" altLang="fr-FR"/>
              <a:pPr/>
              <a:t>‹N°›</a:t>
            </a:fld>
            <a:endParaRPr lang="fr-FR" alt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fr-FR" altLang="fr-FR"/>
          </a:p>
        </p:txBody>
      </p:sp>
      <p:sp>
        <p:nvSpPr>
          <p:cNvPr id="102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fr-FR" altLang="fr-FR"/>
          </a:p>
        </p:txBody>
      </p:sp>
      <p:sp>
        <p:nvSpPr>
          <p:cNvPr id="10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fr-FR" altLang="fr-FR"/>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CAD9475-7ACB-4C5B-AD36-BCEBDAFFE58F}" type="slidenum">
              <a:rPr lang="fr-FR" altLang="fr-FR"/>
              <a:pPr/>
              <a:t>‹N°›</a:t>
            </a:fld>
            <a:endParaRPr lang="fr-FR" alt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7419" name="Rectangle 11"/>
          <p:cNvSpPr>
            <a:spLocks noGrp="1" noChangeArrowheads="1"/>
          </p:cNvSpPr>
          <p:nvPr>
            <p:ph type="ctrTitle"/>
          </p:nvPr>
        </p:nvSpPr>
        <p:spPr>
          <a:xfrm>
            <a:off x="685800" y="2392363"/>
            <a:ext cx="7772400" cy="427037"/>
          </a:xfrm>
        </p:spPr>
        <p:txBody>
          <a:bodyPr anchor="b"/>
          <a:lstStyle>
            <a:lvl1pPr>
              <a:defRPr sz="2200" b="0"/>
            </a:lvl1pPr>
          </a:lstStyle>
          <a:p>
            <a:pPr lvl="0"/>
            <a:r>
              <a:rPr lang="fr-FR" altLang="fr-FR" noProof="0" smtClean="0"/>
              <a:t>Modifiez le style du titre</a:t>
            </a:r>
          </a:p>
        </p:txBody>
      </p:sp>
      <p:sp>
        <p:nvSpPr>
          <p:cNvPr id="17420" name="Rectangle 12"/>
          <p:cNvSpPr>
            <a:spLocks noGrp="1" noChangeArrowheads="1"/>
          </p:cNvSpPr>
          <p:nvPr>
            <p:ph type="subTitle" idx="1"/>
          </p:nvPr>
        </p:nvSpPr>
        <p:spPr>
          <a:xfrm>
            <a:off x="1371600" y="3886200"/>
            <a:ext cx="6400800" cy="304800"/>
          </a:xfrm>
        </p:spPr>
        <p:txBody>
          <a:bodyPr>
            <a:spAutoFit/>
          </a:bodyPr>
          <a:lstStyle>
            <a:lvl1pPr marL="0" indent="0" algn="ctr">
              <a:defRPr sz="1400" b="0"/>
            </a:lvl1pPr>
          </a:lstStyle>
          <a:p>
            <a:pPr lvl="0"/>
            <a:r>
              <a:rPr lang="fr-FR" altLang="fr-FR" noProof="0" smtClean="0"/>
              <a:t>Modifier le style des sous-titres du masque</a:t>
            </a:r>
          </a:p>
        </p:txBody>
      </p:sp>
      <p:sp>
        <p:nvSpPr>
          <p:cNvPr id="17421" name="Rectangle 13"/>
          <p:cNvSpPr>
            <a:spLocks noGrp="1" noChangeArrowheads="1"/>
          </p:cNvSpPr>
          <p:nvPr>
            <p:ph type="dt" sz="half" idx="2"/>
          </p:nvPr>
        </p:nvSpPr>
        <p:spPr>
          <a:xfrm>
            <a:off x="685800" y="6324600"/>
            <a:ext cx="1905000" cy="457200"/>
          </a:xfrm>
        </p:spPr>
        <p:txBody>
          <a:bodyPr/>
          <a:lstStyle>
            <a:lvl1pPr>
              <a:defRPr/>
            </a:lvl1pPr>
          </a:lstStyle>
          <a:p>
            <a:endParaRPr lang="fr-FR" altLang="fr-FR"/>
          </a:p>
        </p:txBody>
      </p:sp>
      <p:sp>
        <p:nvSpPr>
          <p:cNvPr id="17422" name="Rectangle 14"/>
          <p:cNvSpPr>
            <a:spLocks noGrp="1" noChangeArrowheads="1"/>
          </p:cNvSpPr>
          <p:nvPr>
            <p:ph type="ftr" sz="quarter" idx="3"/>
          </p:nvPr>
        </p:nvSpPr>
        <p:spPr>
          <a:xfrm>
            <a:off x="3124200" y="6324600"/>
            <a:ext cx="2895600" cy="457200"/>
          </a:xfrm>
        </p:spPr>
        <p:txBody>
          <a:bodyPr/>
          <a:lstStyle>
            <a:lvl1pPr>
              <a:defRPr/>
            </a:lvl1pPr>
          </a:lstStyle>
          <a:p>
            <a:endParaRPr lang="fr-FR" altLang="fr-FR"/>
          </a:p>
        </p:txBody>
      </p:sp>
      <p:sp>
        <p:nvSpPr>
          <p:cNvPr id="17423" name="Rectangle 15"/>
          <p:cNvSpPr>
            <a:spLocks noGrp="1" noChangeArrowheads="1"/>
          </p:cNvSpPr>
          <p:nvPr>
            <p:ph type="sldNum" sz="quarter" idx="4"/>
          </p:nvPr>
        </p:nvSpPr>
        <p:spPr>
          <a:xfrm>
            <a:off x="6553200" y="6324600"/>
            <a:ext cx="1905000" cy="457200"/>
          </a:xfrm>
        </p:spPr>
        <p:txBody>
          <a:bodyPr/>
          <a:lstStyle>
            <a:lvl1pPr>
              <a:defRPr/>
            </a:lvl1pPr>
          </a:lstStyle>
          <a:p>
            <a:fld id="{56D37EB1-730F-4028-A576-0970B43B5330}" type="slidenum">
              <a:rPr lang="fr-FR" altLang="fr-FR"/>
              <a:pPr/>
              <a:t>‹N°›</a:t>
            </a:fld>
            <a:endParaRPr lang="fr-FR" altLang="fr-F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DD39FEEF-092D-42F1-9042-A94502FC7E50}" type="slidenum">
              <a:rPr lang="fr-FR" altLang="fr-FR"/>
              <a:pPr/>
              <a:t>‹N°›</a:t>
            </a:fld>
            <a:endParaRPr lang="fr-FR" altLang="fr-FR"/>
          </a:p>
        </p:txBody>
      </p:sp>
    </p:spTree>
    <p:extLst>
      <p:ext uri="{BB962C8B-B14F-4D97-AF65-F5344CB8AC3E}">
        <p14:creationId xmlns:p14="http://schemas.microsoft.com/office/powerpoint/2010/main" val="239928625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996113" y="381000"/>
            <a:ext cx="2147887" cy="541020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547688" y="381000"/>
            <a:ext cx="6296025" cy="541020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4E60D334-4015-4080-870D-D1DCE4BE356C}" type="slidenum">
              <a:rPr lang="fr-FR" altLang="fr-FR"/>
              <a:pPr/>
              <a:t>‹N°›</a:t>
            </a:fld>
            <a:endParaRPr lang="fr-FR" altLang="fr-FR"/>
          </a:p>
        </p:txBody>
      </p:sp>
    </p:spTree>
    <p:extLst>
      <p:ext uri="{BB962C8B-B14F-4D97-AF65-F5344CB8AC3E}">
        <p14:creationId xmlns:p14="http://schemas.microsoft.com/office/powerpoint/2010/main" val="12629593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re et texte sur contenu">
    <p:spTree>
      <p:nvGrpSpPr>
        <p:cNvPr id="1" name=""/>
        <p:cNvGrpSpPr/>
        <p:nvPr/>
      </p:nvGrpSpPr>
      <p:grpSpPr>
        <a:xfrm>
          <a:off x="0" y="0"/>
          <a:ext cx="0" cy="0"/>
          <a:chOff x="0" y="0"/>
          <a:chExt cx="0" cy="0"/>
        </a:xfrm>
      </p:grpSpPr>
      <p:sp>
        <p:nvSpPr>
          <p:cNvPr id="2" name="Titre 1"/>
          <p:cNvSpPr>
            <a:spLocks noGrp="1"/>
          </p:cNvSpPr>
          <p:nvPr>
            <p:ph type="title"/>
          </p:nvPr>
        </p:nvSpPr>
        <p:spPr>
          <a:xfrm>
            <a:off x="547688" y="381000"/>
            <a:ext cx="8596312" cy="1066800"/>
          </a:xfrm>
        </p:spPr>
        <p:txBody>
          <a:bodyPr/>
          <a:lstStyle/>
          <a:p>
            <a:r>
              <a:rPr lang="fr-FR" smtClean="0"/>
              <a:t>Modifiez le style du titre</a:t>
            </a:r>
            <a:endParaRPr lang="fr-FR"/>
          </a:p>
        </p:txBody>
      </p:sp>
      <p:sp>
        <p:nvSpPr>
          <p:cNvPr id="3" name="Espace réservé du texte 2"/>
          <p:cNvSpPr>
            <a:spLocks noGrp="1"/>
          </p:cNvSpPr>
          <p:nvPr>
            <p:ph type="body" sz="half" idx="1"/>
          </p:nvPr>
        </p:nvSpPr>
        <p:spPr>
          <a:xfrm>
            <a:off x="1143000" y="1676400"/>
            <a:ext cx="7772400" cy="19812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1143000" y="3810000"/>
            <a:ext cx="7772400" cy="19812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914400" y="6248400"/>
            <a:ext cx="1905000" cy="457200"/>
          </a:xfrm>
        </p:spPr>
        <p:txBody>
          <a:bodyPr/>
          <a:lstStyle>
            <a:lvl1pPr>
              <a:defRPr/>
            </a:lvl1pPr>
          </a:lstStyle>
          <a:p>
            <a:endParaRPr lang="fr-FR" altLang="fr-FR"/>
          </a:p>
        </p:txBody>
      </p:sp>
      <p:sp>
        <p:nvSpPr>
          <p:cNvPr id="6" name="Espace réservé du pied de page 5"/>
          <p:cNvSpPr>
            <a:spLocks noGrp="1"/>
          </p:cNvSpPr>
          <p:nvPr>
            <p:ph type="ftr" sz="quarter" idx="11"/>
          </p:nvPr>
        </p:nvSpPr>
        <p:spPr>
          <a:xfrm>
            <a:off x="3505200" y="6324600"/>
            <a:ext cx="2895600" cy="457200"/>
          </a:xfrm>
        </p:spPr>
        <p:txBody>
          <a:bodyPr/>
          <a:lstStyle>
            <a:lvl1pPr>
              <a:defRPr/>
            </a:lvl1pPr>
          </a:lstStyle>
          <a:p>
            <a:endParaRPr lang="fr-FR" altLang="fr-FR"/>
          </a:p>
        </p:txBody>
      </p:sp>
      <p:sp>
        <p:nvSpPr>
          <p:cNvPr id="7" name="Espace réservé du numéro de diapositive 6"/>
          <p:cNvSpPr>
            <a:spLocks noGrp="1"/>
          </p:cNvSpPr>
          <p:nvPr>
            <p:ph type="sldNum" sz="quarter" idx="12"/>
          </p:nvPr>
        </p:nvSpPr>
        <p:spPr>
          <a:xfrm>
            <a:off x="6934200" y="6324600"/>
            <a:ext cx="1905000" cy="457200"/>
          </a:xfrm>
        </p:spPr>
        <p:txBody>
          <a:bodyPr/>
          <a:lstStyle>
            <a:lvl1pPr>
              <a:defRPr/>
            </a:lvl1pPr>
          </a:lstStyle>
          <a:p>
            <a:fld id="{118FD4E5-76CF-4D2E-88E2-9C2B9296B10A}" type="slidenum">
              <a:rPr lang="fr-FR" altLang="fr-FR"/>
              <a:pPr/>
              <a:t>‹N°›</a:t>
            </a:fld>
            <a:endParaRPr lang="fr-FR" altLang="fr-FR"/>
          </a:p>
        </p:txBody>
      </p:sp>
    </p:spTree>
    <p:extLst>
      <p:ext uri="{BB962C8B-B14F-4D97-AF65-F5344CB8AC3E}">
        <p14:creationId xmlns:p14="http://schemas.microsoft.com/office/powerpoint/2010/main" val="322133697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re. Text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547688" y="381000"/>
            <a:ext cx="8596312" cy="1066800"/>
          </a:xfrm>
        </p:spPr>
        <p:txBody>
          <a:bodyPr/>
          <a:lstStyle/>
          <a:p>
            <a:r>
              <a:rPr lang="fr-FR" smtClean="0"/>
              <a:t>Modifiez le style du titre</a:t>
            </a:r>
            <a:endParaRPr lang="fr-FR"/>
          </a:p>
        </p:txBody>
      </p:sp>
      <p:sp>
        <p:nvSpPr>
          <p:cNvPr id="3" name="Espace réservé du texte 2"/>
          <p:cNvSpPr>
            <a:spLocks noGrp="1"/>
          </p:cNvSpPr>
          <p:nvPr>
            <p:ph type="body" sz="half" idx="1"/>
          </p:nvPr>
        </p:nvSpPr>
        <p:spPr>
          <a:xfrm>
            <a:off x="1143000" y="1676400"/>
            <a:ext cx="3810000" cy="41148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graphique 3"/>
          <p:cNvSpPr>
            <a:spLocks noGrp="1"/>
          </p:cNvSpPr>
          <p:nvPr>
            <p:ph type="chart" sz="half" idx="2"/>
          </p:nvPr>
        </p:nvSpPr>
        <p:spPr>
          <a:xfrm>
            <a:off x="5105400" y="1676400"/>
            <a:ext cx="3810000" cy="4114800"/>
          </a:xfrm>
        </p:spPr>
        <p:txBody>
          <a:bodyPr/>
          <a:lstStyle/>
          <a:p>
            <a:r>
              <a:rPr lang="fr-FR" smtClean="0"/>
              <a:t>Cliquez sur l'icône pour ajouter un graphique</a:t>
            </a:r>
            <a:endParaRPr lang="fr-FR"/>
          </a:p>
        </p:txBody>
      </p:sp>
      <p:sp>
        <p:nvSpPr>
          <p:cNvPr id="5" name="Espace réservé de la date 4"/>
          <p:cNvSpPr>
            <a:spLocks noGrp="1"/>
          </p:cNvSpPr>
          <p:nvPr>
            <p:ph type="dt" sz="half" idx="10"/>
          </p:nvPr>
        </p:nvSpPr>
        <p:spPr>
          <a:xfrm>
            <a:off x="914400" y="6248400"/>
            <a:ext cx="1905000" cy="457200"/>
          </a:xfrm>
        </p:spPr>
        <p:txBody>
          <a:bodyPr/>
          <a:lstStyle>
            <a:lvl1pPr>
              <a:defRPr/>
            </a:lvl1pPr>
          </a:lstStyle>
          <a:p>
            <a:endParaRPr lang="fr-FR" altLang="fr-FR"/>
          </a:p>
        </p:txBody>
      </p:sp>
      <p:sp>
        <p:nvSpPr>
          <p:cNvPr id="6" name="Espace réservé du pied de page 5"/>
          <p:cNvSpPr>
            <a:spLocks noGrp="1"/>
          </p:cNvSpPr>
          <p:nvPr>
            <p:ph type="ftr" sz="quarter" idx="11"/>
          </p:nvPr>
        </p:nvSpPr>
        <p:spPr>
          <a:xfrm>
            <a:off x="3505200" y="6324600"/>
            <a:ext cx="2895600" cy="457200"/>
          </a:xfrm>
        </p:spPr>
        <p:txBody>
          <a:bodyPr/>
          <a:lstStyle>
            <a:lvl1pPr>
              <a:defRPr/>
            </a:lvl1pPr>
          </a:lstStyle>
          <a:p>
            <a:endParaRPr lang="fr-FR" altLang="fr-FR"/>
          </a:p>
        </p:txBody>
      </p:sp>
      <p:sp>
        <p:nvSpPr>
          <p:cNvPr id="7" name="Espace réservé du numéro de diapositive 6"/>
          <p:cNvSpPr>
            <a:spLocks noGrp="1"/>
          </p:cNvSpPr>
          <p:nvPr>
            <p:ph type="sldNum" sz="quarter" idx="12"/>
          </p:nvPr>
        </p:nvSpPr>
        <p:spPr>
          <a:xfrm>
            <a:off x="6934200" y="6324600"/>
            <a:ext cx="1905000" cy="457200"/>
          </a:xfrm>
        </p:spPr>
        <p:txBody>
          <a:bodyPr/>
          <a:lstStyle>
            <a:lvl1pPr>
              <a:defRPr/>
            </a:lvl1pPr>
          </a:lstStyle>
          <a:p>
            <a:fld id="{C0ED04A5-6909-4D5C-9F3B-5E7F1F72BD29}" type="slidenum">
              <a:rPr lang="fr-FR" altLang="fr-FR"/>
              <a:pPr/>
              <a:t>‹N°›</a:t>
            </a:fld>
            <a:endParaRPr lang="fr-FR" altLang="fr-FR"/>
          </a:p>
        </p:txBody>
      </p:sp>
    </p:spTree>
    <p:extLst>
      <p:ext uri="{BB962C8B-B14F-4D97-AF65-F5344CB8AC3E}">
        <p14:creationId xmlns:p14="http://schemas.microsoft.com/office/powerpoint/2010/main" val="3867216638"/>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re. Texte et image de la bibliothèque">
    <p:spTree>
      <p:nvGrpSpPr>
        <p:cNvPr id="1" name=""/>
        <p:cNvGrpSpPr/>
        <p:nvPr/>
      </p:nvGrpSpPr>
      <p:grpSpPr>
        <a:xfrm>
          <a:off x="0" y="0"/>
          <a:ext cx="0" cy="0"/>
          <a:chOff x="0" y="0"/>
          <a:chExt cx="0" cy="0"/>
        </a:xfrm>
      </p:grpSpPr>
      <p:sp>
        <p:nvSpPr>
          <p:cNvPr id="2" name="Titre 1"/>
          <p:cNvSpPr>
            <a:spLocks noGrp="1"/>
          </p:cNvSpPr>
          <p:nvPr>
            <p:ph type="title"/>
          </p:nvPr>
        </p:nvSpPr>
        <p:spPr>
          <a:xfrm>
            <a:off x="547688" y="381000"/>
            <a:ext cx="8596312" cy="1066800"/>
          </a:xfrm>
        </p:spPr>
        <p:txBody>
          <a:bodyPr/>
          <a:lstStyle/>
          <a:p>
            <a:r>
              <a:rPr lang="fr-FR" smtClean="0"/>
              <a:t>Modifiez le style du titre</a:t>
            </a:r>
            <a:endParaRPr lang="fr-FR"/>
          </a:p>
        </p:txBody>
      </p:sp>
      <p:sp>
        <p:nvSpPr>
          <p:cNvPr id="3" name="Espace réservé du texte 2"/>
          <p:cNvSpPr>
            <a:spLocks noGrp="1"/>
          </p:cNvSpPr>
          <p:nvPr>
            <p:ph type="body" sz="half" idx="1"/>
          </p:nvPr>
        </p:nvSpPr>
        <p:spPr>
          <a:xfrm>
            <a:off x="1143000" y="1676400"/>
            <a:ext cx="3810000" cy="41148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image en ligne 3"/>
          <p:cNvSpPr>
            <a:spLocks noGrp="1"/>
          </p:cNvSpPr>
          <p:nvPr>
            <p:ph type="clipArt" sz="half" idx="2"/>
          </p:nvPr>
        </p:nvSpPr>
        <p:spPr>
          <a:xfrm>
            <a:off x="5105400" y="1676400"/>
            <a:ext cx="3810000" cy="4114800"/>
          </a:xfrm>
        </p:spPr>
        <p:txBody>
          <a:bodyPr/>
          <a:lstStyle/>
          <a:p>
            <a:r>
              <a:rPr lang="fr-FR" smtClean="0"/>
              <a:t>Cliquez sur l'icône pour ajouter une image en ligne</a:t>
            </a:r>
            <a:endParaRPr lang="fr-FR"/>
          </a:p>
        </p:txBody>
      </p:sp>
      <p:sp>
        <p:nvSpPr>
          <p:cNvPr id="5" name="Espace réservé de la date 4"/>
          <p:cNvSpPr>
            <a:spLocks noGrp="1"/>
          </p:cNvSpPr>
          <p:nvPr>
            <p:ph type="dt" sz="half" idx="10"/>
          </p:nvPr>
        </p:nvSpPr>
        <p:spPr>
          <a:xfrm>
            <a:off x="914400" y="6248400"/>
            <a:ext cx="1905000" cy="457200"/>
          </a:xfrm>
        </p:spPr>
        <p:txBody>
          <a:bodyPr/>
          <a:lstStyle>
            <a:lvl1pPr>
              <a:defRPr/>
            </a:lvl1pPr>
          </a:lstStyle>
          <a:p>
            <a:endParaRPr lang="fr-FR" altLang="fr-FR"/>
          </a:p>
        </p:txBody>
      </p:sp>
      <p:sp>
        <p:nvSpPr>
          <p:cNvPr id="6" name="Espace réservé du pied de page 5"/>
          <p:cNvSpPr>
            <a:spLocks noGrp="1"/>
          </p:cNvSpPr>
          <p:nvPr>
            <p:ph type="ftr" sz="quarter" idx="11"/>
          </p:nvPr>
        </p:nvSpPr>
        <p:spPr>
          <a:xfrm>
            <a:off x="3505200" y="6324600"/>
            <a:ext cx="2895600" cy="457200"/>
          </a:xfrm>
        </p:spPr>
        <p:txBody>
          <a:bodyPr/>
          <a:lstStyle>
            <a:lvl1pPr>
              <a:defRPr/>
            </a:lvl1pPr>
          </a:lstStyle>
          <a:p>
            <a:endParaRPr lang="fr-FR" altLang="fr-FR"/>
          </a:p>
        </p:txBody>
      </p:sp>
      <p:sp>
        <p:nvSpPr>
          <p:cNvPr id="7" name="Espace réservé du numéro de diapositive 6"/>
          <p:cNvSpPr>
            <a:spLocks noGrp="1"/>
          </p:cNvSpPr>
          <p:nvPr>
            <p:ph type="sldNum" sz="quarter" idx="12"/>
          </p:nvPr>
        </p:nvSpPr>
        <p:spPr>
          <a:xfrm>
            <a:off x="6934200" y="6324600"/>
            <a:ext cx="1905000" cy="457200"/>
          </a:xfrm>
        </p:spPr>
        <p:txBody>
          <a:bodyPr/>
          <a:lstStyle>
            <a:lvl1pPr>
              <a:defRPr/>
            </a:lvl1pPr>
          </a:lstStyle>
          <a:p>
            <a:fld id="{9C3B7390-0E64-43AF-88E5-499CBAE1E90A}" type="slidenum">
              <a:rPr lang="fr-FR" altLang="fr-FR"/>
              <a:pPr/>
              <a:t>‹N°›</a:t>
            </a:fld>
            <a:endParaRPr lang="fr-FR" altLang="fr-FR"/>
          </a:p>
        </p:txBody>
      </p:sp>
    </p:spTree>
    <p:extLst>
      <p:ext uri="{BB962C8B-B14F-4D97-AF65-F5344CB8AC3E}">
        <p14:creationId xmlns:p14="http://schemas.microsoft.com/office/powerpoint/2010/main" val="27732827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665533E0-758F-4D5E-8F76-B4222B8708D6}" type="slidenum">
              <a:rPr lang="fr-FR" altLang="fr-FR"/>
              <a:pPr/>
              <a:t>‹N°›</a:t>
            </a:fld>
            <a:endParaRPr lang="fr-FR" altLang="fr-FR"/>
          </a:p>
        </p:txBody>
      </p:sp>
    </p:spTree>
    <p:extLst>
      <p:ext uri="{BB962C8B-B14F-4D97-AF65-F5344CB8AC3E}">
        <p14:creationId xmlns:p14="http://schemas.microsoft.com/office/powerpoint/2010/main" val="162893897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C7DB63FA-DCD0-4434-88CE-F105237B990F}" type="slidenum">
              <a:rPr lang="fr-FR" altLang="fr-FR"/>
              <a:pPr/>
              <a:t>‹N°›</a:t>
            </a:fld>
            <a:endParaRPr lang="fr-FR" altLang="fr-FR"/>
          </a:p>
        </p:txBody>
      </p:sp>
    </p:spTree>
    <p:extLst>
      <p:ext uri="{BB962C8B-B14F-4D97-AF65-F5344CB8AC3E}">
        <p14:creationId xmlns:p14="http://schemas.microsoft.com/office/powerpoint/2010/main" val="179611734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1143000" y="1676400"/>
            <a:ext cx="3810000" cy="41148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05400" y="1676400"/>
            <a:ext cx="3810000" cy="41148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ltLang="fr-FR"/>
          </a:p>
        </p:txBody>
      </p:sp>
      <p:sp>
        <p:nvSpPr>
          <p:cNvPr id="6" name="Espace réservé du pied de page 5"/>
          <p:cNvSpPr>
            <a:spLocks noGrp="1"/>
          </p:cNvSpPr>
          <p:nvPr>
            <p:ph type="ftr" sz="quarter" idx="11"/>
          </p:nvPr>
        </p:nvSpPr>
        <p:spPr/>
        <p:txBody>
          <a:bodyPr/>
          <a:lstStyle>
            <a:lvl1pPr>
              <a:defRPr/>
            </a:lvl1pPr>
          </a:lstStyle>
          <a:p>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851EC46F-DBE9-4A3C-81B5-36E06DD2C297}" type="slidenum">
              <a:rPr lang="fr-FR" altLang="fr-FR"/>
              <a:pPr/>
              <a:t>‹N°›</a:t>
            </a:fld>
            <a:endParaRPr lang="fr-FR" altLang="fr-FR"/>
          </a:p>
        </p:txBody>
      </p:sp>
    </p:spTree>
    <p:extLst>
      <p:ext uri="{BB962C8B-B14F-4D97-AF65-F5344CB8AC3E}">
        <p14:creationId xmlns:p14="http://schemas.microsoft.com/office/powerpoint/2010/main" val="44062798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ltLang="fr-FR"/>
          </a:p>
        </p:txBody>
      </p:sp>
      <p:sp>
        <p:nvSpPr>
          <p:cNvPr id="8" name="Espace réservé du pied de page 7"/>
          <p:cNvSpPr>
            <a:spLocks noGrp="1"/>
          </p:cNvSpPr>
          <p:nvPr>
            <p:ph type="ftr" sz="quarter" idx="11"/>
          </p:nvPr>
        </p:nvSpPr>
        <p:spPr/>
        <p:txBody>
          <a:bodyPr/>
          <a:lstStyle>
            <a:lvl1pPr>
              <a:defRPr/>
            </a:lvl1pPr>
          </a:lstStyle>
          <a:p>
            <a:endParaRPr lang="fr-FR" altLang="fr-FR"/>
          </a:p>
        </p:txBody>
      </p:sp>
      <p:sp>
        <p:nvSpPr>
          <p:cNvPr id="9" name="Espace réservé du numéro de diapositive 8"/>
          <p:cNvSpPr>
            <a:spLocks noGrp="1"/>
          </p:cNvSpPr>
          <p:nvPr>
            <p:ph type="sldNum" sz="quarter" idx="12"/>
          </p:nvPr>
        </p:nvSpPr>
        <p:spPr/>
        <p:txBody>
          <a:bodyPr/>
          <a:lstStyle>
            <a:lvl1pPr>
              <a:defRPr/>
            </a:lvl1pPr>
          </a:lstStyle>
          <a:p>
            <a:fld id="{5D64D356-A0D0-4CE2-9A6C-C152DB7A0D8D}" type="slidenum">
              <a:rPr lang="fr-FR" altLang="fr-FR"/>
              <a:pPr/>
              <a:t>‹N°›</a:t>
            </a:fld>
            <a:endParaRPr lang="fr-FR" altLang="fr-FR"/>
          </a:p>
        </p:txBody>
      </p:sp>
    </p:spTree>
    <p:extLst>
      <p:ext uri="{BB962C8B-B14F-4D97-AF65-F5344CB8AC3E}">
        <p14:creationId xmlns:p14="http://schemas.microsoft.com/office/powerpoint/2010/main" val="223039909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ltLang="fr-FR"/>
          </a:p>
        </p:txBody>
      </p:sp>
      <p:sp>
        <p:nvSpPr>
          <p:cNvPr id="4" name="Espace réservé du pied de page 3"/>
          <p:cNvSpPr>
            <a:spLocks noGrp="1"/>
          </p:cNvSpPr>
          <p:nvPr>
            <p:ph type="ftr" sz="quarter" idx="11"/>
          </p:nvPr>
        </p:nvSpPr>
        <p:spPr/>
        <p:txBody>
          <a:bodyPr/>
          <a:lstStyle>
            <a:lvl1pPr>
              <a:defRPr/>
            </a:lvl1pPr>
          </a:lstStyle>
          <a:p>
            <a:endParaRPr lang="fr-FR" altLang="fr-FR"/>
          </a:p>
        </p:txBody>
      </p:sp>
      <p:sp>
        <p:nvSpPr>
          <p:cNvPr id="5" name="Espace réservé du numéro de diapositive 4"/>
          <p:cNvSpPr>
            <a:spLocks noGrp="1"/>
          </p:cNvSpPr>
          <p:nvPr>
            <p:ph type="sldNum" sz="quarter" idx="12"/>
          </p:nvPr>
        </p:nvSpPr>
        <p:spPr/>
        <p:txBody>
          <a:bodyPr/>
          <a:lstStyle>
            <a:lvl1pPr>
              <a:defRPr/>
            </a:lvl1pPr>
          </a:lstStyle>
          <a:p>
            <a:fld id="{868CF796-703B-41E7-B05A-6EEF21798EA0}" type="slidenum">
              <a:rPr lang="fr-FR" altLang="fr-FR"/>
              <a:pPr/>
              <a:t>‹N°›</a:t>
            </a:fld>
            <a:endParaRPr lang="fr-FR" altLang="fr-FR"/>
          </a:p>
        </p:txBody>
      </p:sp>
    </p:spTree>
    <p:extLst>
      <p:ext uri="{BB962C8B-B14F-4D97-AF65-F5344CB8AC3E}">
        <p14:creationId xmlns:p14="http://schemas.microsoft.com/office/powerpoint/2010/main" val="346946760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fr-FR"/>
          </a:p>
        </p:txBody>
      </p:sp>
      <p:sp>
        <p:nvSpPr>
          <p:cNvPr id="3" name="Espace réservé du pied de page 2"/>
          <p:cNvSpPr>
            <a:spLocks noGrp="1"/>
          </p:cNvSpPr>
          <p:nvPr>
            <p:ph type="ftr" sz="quarter" idx="11"/>
          </p:nvPr>
        </p:nvSpPr>
        <p:spPr/>
        <p:txBody>
          <a:bodyPr/>
          <a:lstStyle>
            <a:lvl1pPr>
              <a:defRPr/>
            </a:lvl1pPr>
          </a:lstStyle>
          <a:p>
            <a:endParaRPr lang="fr-FR" altLang="fr-FR"/>
          </a:p>
        </p:txBody>
      </p:sp>
      <p:sp>
        <p:nvSpPr>
          <p:cNvPr id="4" name="Espace réservé du numéro de diapositive 3"/>
          <p:cNvSpPr>
            <a:spLocks noGrp="1"/>
          </p:cNvSpPr>
          <p:nvPr>
            <p:ph type="sldNum" sz="quarter" idx="12"/>
          </p:nvPr>
        </p:nvSpPr>
        <p:spPr/>
        <p:txBody>
          <a:bodyPr/>
          <a:lstStyle>
            <a:lvl1pPr>
              <a:defRPr/>
            </a:lvl1pPr>
          </a:lstStyle>
          <a:p>
            <a:fld id="{41B9D36C-0608-476A-816F-B5A26BBA62B8}" type="slidenum">
              <a:rPr lang="fr-FR" altLang="fr-FR"/>
              <a:pPr/>
              <a:t>‹N°›</a:t>
            </a:fld>
            <a:endParaRPr lang="fr-FR" altLang="fr-FR"/>
          </a:p>
        </p:txBody>
      </p:sp>
    </p:spTree>
    <p:extLst>
      <p:ext uri="{BB962C8B-B14F-4D97-AF65-F5344CB8AC3E}">
        <p14:creationId xmlns:p14="http://schemas.microsoft.com/office/powerpoint/2010/main" val="148068462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fr-FR"/>
          </a:p>
        </p:txBody>
      </p:sp>
      <p:sp>
        <p:nvSpPr>
          <p:cNvPr id="6" name="Espace réservé du pied de page 5"/>
          <p:cNvSpPr>
            <a:spLocks noGrp="1"/>
          </p:cNvSpPr>
          <p:nvPr>
            <p:ph type="ftr" sz="quarter" idx="11"/>
          </p:nvPr>
        </p:nvSpPr>
        <p:spPr/>
        <p:txBody>
          <a:bodyPr/>
          <a:lstStyle>
            <a:lvl1pPr>
              <a:defRPr/>
            </a:lvl1pPr>
          </a:lstStyle>
          <a:p>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4F6EB500-3216-4F3D-A188-DA5CD8E2CE5D}" type="slidenum">
              <a:rPr lang="fr-FR" altLang="fr-FR"/>
              <a:pPr/>
              <a:t>‹N°›</a:t>
            </a:fld>
            <a:endParaRPr lang="fr-FR" altLang="fr-FR"/>
          </a:p>
        </p:txBody>
      </p:sp>
    </p:spTree>
    <p:extLst>
      <p:ext uri="{BB962C8B-B14F-4D97-AF65-F5344CB8AC3E}">
        <p14:creationId xmlns:p14="http://schemas.microsoft.com/office/powerpoint/2010/main" val="30915367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fr-FR"/>
          </a:p>
        </p:txBody>
      </p:sp>
      <p:sp>
        <p:nvSpPr>
          <p:cNvPr id="6" name="Espace réservé du pied de page 5"/>
          <p:cNvSpPr>
            <a:spLocks noGrp="1"/>
          </p:cNvSpPr>
          <p:nvPr>
            <p:ph type="ftr" sz="quarter" idx="11"/>
          </p:nvPr>
        </p:nvSpPr>
        <p:spPr/>
        <p:txBody>
          <a:bodyPr/>
          <a:lstStyle>
            <a:lvl1pPr>
              <a:defRPr/>
            </a:lvl1pPr>
          </a:lstStyle>
          <a:p>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0107EFE6-D91F-4CFB-B202-918EEBD5317E}" type="slidenum">
              <a:rPr lang="fr-FR" altLang="fr-FR"/>
              <a:pPr/>
              <a:t>‹N°›</a:t>
            </a:fld>
            <a:endParaRPr lang="fr-FR" altLang="fr-FR"/>
          </a:p>
        </p:txBody>
      </p:sp>
    </p:spTree>
    <p:extLst>
      <p:ext uri="{BB962C8B-B14F-4D97-AF65-F5344CB8AC3E}">
        <p14:creationId xmlns:p14="http://schemas.microsoft.com/office/powerpoint/2010/main" val="338336891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title"/>
          </p:nvPr>
        </p:nvSpPr>
        <p:spPr bwMode="auto">
          <a:xfrm>
            <a:off x="547688" y="381000"/>
            <a:ext cx="85963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fr-FR" altLang="fr-FR" smtClean="0"/>
              <a:t>Cliquez pour modifier le style du titre du masque</a:t>
            </a:r>
          </a:p>
        </p:txBody>
      </p:sp>
      <p:sp>
        <p:nvSpPr>
          <p:cNvPr id="16390" name="Rectangle 6"/>
          <p:cNvSpPr>
            <a:spLocks noGrp="1" noChangeArrowheads="1"/>
          </p:cNvSpPr>
          <p:nvPr>
            <p:ph type="body" idx="1"/>
          </p:nvPr>
        </p:nvSpPr>
        <p:spPr bwMode="auto">
          <a:xfrm>
            <a:off x="1143000" y="1676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6391" name="Rectangle 7"/>
          <p:cNvSpPr>
            <a:spLocks noGrp="1" noChangeArrowheads="1"/>
          </p:cNvSpPr>
          <p:nvPr>
            <p:ph type="dt" sz="half" idx="2"/>
          </p:nvPr>
        </p:nvSpPr>
        <p:spPr bwMode="auto">
          <a:xfrm>
            <a:off x="914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400"/>
            </a:lvl1pPr>
          </a:lstStyle>
          <a:p>
            <a:endParaRPr lang="fr-FR" altLang="fr-FR"/>
          </a:p>
        </p:txBody>
      </p:sp>
      <p:sp>
        <p:nvSpPr>
          <p:cNvPr id="16392" name="Rectangle 8"/>
          <p:cNvSpPr>
            <a:spLocks noGrp="1" noChangeArrowheads="1"/>
          </p:cNvSpPr>
          <p:nvPr>
            <p:ph type="ftr" sz="quarter" idx="3"/>
          </p:nvPr>
        </p:nvSpPr>
        <p:spPr bwMode="auto">
          <a:xfrm>
            <a:off x="3505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endParaRPr lang="fr-FR" altLang="fr-FR"/>
          </a:p>
        </p:txBody>
      </p:sp>
      <p:sp>
        <p:nvSpPr>
          <p:cNvPr id="16393" name="Rectangle 9"/>
          <p:cNvSpPr>
            <a:spLocks noGrp="1" noChangeArrowheads="1"/>
          </p:cNvSpPr>
          <p:nvPr>
            <p:ph type="sldNum" sz="quarter" idx="4"/>
          </p:nvPr>
        </p:nvSpPr>
        <p:spPr bwMode="auto">
          <a:xfrm>
            <a:off x="6934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fld id="{A82F1C85-E0C6-40CE-BC4A-D1BD79ED4D32}" type="slidenum">
              <a:rPr lang="fr-FR" altLang="fr-FR"/>
              <a:pPr/>
              <a:t>‹N°›</a:t>
            </a:fld>
            <a:endParaRPr lang="fr-FR" alt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ransition/>
  <p:txStyles>
    <p:titleStyle>
      <a:lvl1pPr algn="ctr" rtl="0" eaLnBrk="1" fontAlgn="base" hangingPunct="1">
        <a:spcBef>
          <a:spcPct val="0"/>
        </a:spcBef>
        <a:spcAft>
          <a:spcPct val="0"/>
        </a:spcAft>
        <a:defRPr sz="3200" b="1" u="sng" kern="1200">
          <a:solidFill>
            <a:srgbClr val="660033"/>
          </a:solidFill>
          <a:latin typeface="+mj-lt"/>
          <a:ea typeface="+mj-ea"/>
          <a:cs typeface="+mj-cs"/>
        </a:defRPr>
      </a:lvl1pPr>
      <a:lvl2pPr algn="ctr" rtl="0" eaLnBrk="1" fontAlgn="base" hangingPunct="1">
        <a:spcBef>
          <a:spcPct val="0"/>
        </a:spcBef>
        <a:spcAft>
          <a:spcPct val="0"/>
        </a:spcAft>
        <a:defRPr sz="3200" b="1" u="sng">
          <a:solidFill>
            <a:srgbClr val="660033"/>
          </a:solidFill>
          <a:latin typeface="Times New Roman" panose="02020603050405020304" pitchFamily="18" charset="0"/>
        </a:defRPr>
      </a:lvl2pPr>
      <a:lvl3pPr algn="ctr" rtl="0" eaLnBrk="1" fontAlgn="base" hangingPunct="1">
        <a:spcBef>
          <a:spcPct val="0"/>
        </a:spcBef>
        <a:spcAft>
          <a:spcPct val="0"/>
        </a:spcAft>
        <a:defRPr sz="3200" b="1" u="sng">
          <a:solidFill>
            <a:srgbClr val="660033"/>
          </a:solidFill>
          <a:latin typeface="Times New Roman" panose="02020603050405020304" pitchFamily="18" charset="0"/>
        </a:defRPr>
      </a:lvl3pPr>
      <a:lvl4pPr algn="ctr" rtl="0" eaLnBrk="1" fontAlgn="base" hangingPunct="1">
        <a:spcBef>
          <a:spcPct val="0"/>
        </a:spcBef>
        <a:spcAft>
          <a:spcPct val="0"/>
        </a:spcAft>
        <a:defRPr sz="3200" b="1" u="sng">
          <a:solidFill>
            <a:srgbClr val="660033"/>
          </a:solidFill>
          <a:latin typeface="Times New Roman" panose="02020603050405020304" pitchFamily="18" charset="0"/>
        </a:defRPr>
      </a:lvl4pPr>
      <a:lvl5pPr algn="ctr" rtl="0" eaLnBrk="1" fontAlgn="base" hangingPunct="1">
        <a:spcBef>
          <a:spcPct val="0"/>
        </a:spcBef>
        <a:spcAft>
          <a:spcPct val="0"/>
        </a:spcAft>
        <a:defRPr sz="3200" b="1" u="sng">
          <a:solidFill>
            <a:srgbClr val="660033"/>
          </a:solidFill>
          <a:latin typeface="Times New Roman" panose="02020603050405020304" pitchFamily="18" charset="0"/>
        </a:defRPr>
      </a:lvl5pPr>
      <a:lvl6pPr marL="457200" algn="ctr" rtl="0" eaLnBrk="1" fontAlgn="base" hangingPunct="1">
        <a:spcBef>
          <a:spcPct val="0"/>
        </a:spcBef>
        <a:spcAft>
          <a:spcPct val="0"/>
        </a:spcAft>
        <a:defRPr sz="3200" b="1" u="sng">
          <a:solidFill>
            <a:srgbClr val="660033"/>
          </a:solidFill>
          <a:latin typeface="Times New Roman" panose="02020603050405020304" pitchFamily="18" charset="0"/>
        </a:defRPr>
      </a:lvl6pPr>
      <a:lvl7pPr marL="914400" algn="ctr" rtl="0" eaLnBrk="1" fontAlgn="base" hangingPunct="1">
        <a:spcBef>
          <a:spcPct val="0"/>
        </a:spcBef>
        <a:spcAft>
          <a:spcPct val="0"/>
        </a:spcAft>
        <a:defRPr sz="3200" b="1" u="sng">
          <a:solidFill>
            <a:srgbClr val="660033"/>
          </a:solidFill>
          <a:latin typeface="Times New Roman" panose="02020603050405020304" pitchFamily="18" charset="0"/>
        </a:defRPr>
      </a:lvl7pPr>
      <a:lvl8pPr marL="1371600" algn="ctr" rtl="0" eaLnBrk="1" fontAlgn="base" hangingPunct="1">
        <a:spcBef>
          <a:spcPct val="0"/>
        </a:spcBef>
        <a:spcAft>
          <a:spcPct val="0"/>
        </a:spcAft>
        <a:defRPr sz="3200" b="1" u="sng">
          <a:solidFill>
            <a:srgbClr val="660033"/>
          </a:solidFill>
          <a:latin typeface="Times New Roman" panose="02020603050405020304" pitchFamily="18" charset="0"/>
        </a:defRPr>
      </a:lvl8pPr>
      <a:lvl9pPr marL="1828800" algn="ctr" rtl="0" eaLnBrk="1" fontAlgn="base" hangingPunct="1">
        <a:spcBef>
          <a:spcPct val="0"/>
        </a:spcBef>
        <a:spcAft>
          <a:spcPct val="0"/>
        </a:spcAft>
        <a:defRPr sz="3200" b="1" u="sng">
          <a:solidFill>
            <a:srgbClr val="660033"/>
          </a:solidFill>
          <a:latin typeface="Times New Roman" panose="02020603050405020304" pitchFamily="18" charset="0"/>
        </a:defRPr>
      </a:lvl9pPr>
    </p:titleStyle>
    <p:bodyStyle>
      <a:lvl1pPr marL="342900" indent="-342900" algn="l" rtl="0" eaLnBrk="1" fontAlgn="base" hangingPunct="1">
        <a:spcBef>
          <a:spcPct val="20000"/>
        </a:spcBef>
        <a:spcAft>
          <a:spcPct val="0"/>
        </a:spcAft>
        <a:defRPr sz="2000" b="1" kern="1200">
          <a:solidFill>
            <a:schemeClr val="tx1"/>
          </a:solidFill>
          <a:latin typeface="+mn-lt"/>
          <a:ea typeface="+mn-ea"/>
          <a:cs typeface="+mn-cs"/>
        </a:defRPr>
      </a:lvl1pPr>
      <a:lvl2pPr marL="742950" indent="-285750" algn="l" rtl="0" eaLnBrk="1" fontAlgn="base" hangingPunct="1">
        <a:spcBef>
          <a:spcPct val="20000"/>
        </a:spcBef>
        <a:spcAft>
          <a:spcPct val="0"/>
        </a:spcAft>
        <a:buSzPct val="80000"/>
        <a:defRPr sz="2000" b="1"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defRPr sz="2000" b="1" kern="1200">
          <a:solidFill>
            <a:schemeClr val="tx1"/>
          </a:solidFill>
          <a:latin typeface="+mn-lt"/>
          <a:ea typeface="+mn-ea"/>
          <a:cs typeface="+mn-cs"/>
        </a:defRPr>
      </a:lvl3pPr>
      <a:lvl4pPr marL="1600200" indent="-228600" algn="l" rtl="0" eaLnBrk="1" fontAlgn="base" hangingPunct="1">
        <a:spcBef>
          <a:spcPct val="20000"/>
        </a:spcBef>
        <a:spcAft>
          <a:spcPct val="0"/>
        </a:spcAft>
        <a:defRPr sz="2000" b="1" kern="1200">
          <a:solidFill>
            <a:schemeClr val="tx1"/>
          </a:solidFill>
          <a:latin typeface="+mn-lt"/>
          <a:ea typeface="+mn-ea"/>
          <a:cs typeface="+mn-cs"/>
        </a:defRPr>
      </a:lvl4pPr>
      <a:lvl5pPr marL="2057400" indent="-228600" algn="l" rtl="0" eaLnBrk="1" fontAlgn="base" hangingPunct="1">
        <a:spcBef>
          <a:spcPct val="20000"/>
        </a:spcBef>
        <a:spcAft>
          <a:spcPct val="0"/>
        </a:spcAft>
        <a:buSzPct val="60000"/>
        <a:defRPr sz="20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10.jpe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 Target="slide8.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13.gi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 Target="slide8.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14.xml"/><Relationship Id="rId4" Type="http://schemas.openxmlformats.org/officeDocument/2006/relationships/slide" Target="slide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14.xml"/><Relationship Id="rId4" Type="http://schemas.openxmlformats.org/officeDocument/2006/relationships/slide" Target="slid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indeurope.org/wp-content/uploads/files/about-wind/statistics/WindEurope-Annual-Statistics-2018.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gwec.net/publications/global-wind-report-2/global-wind-report-201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slide" Target="slide9.xml"/><Relationship Id="rId7" Type="http://schemas.openxmlformats.org/officeDocument/2006/relationships/slide" Target="slide19.xml"/><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slide" Target="slide13.xml"/><Relationship Id="rId5" Type="http://schemas.openxmlformats.org/officeDocument/2006/relationships/slide" Target="slide12.xml"/><Relationship Id="rId10" Type="http://schemas.openxmlformats.org/officeDocument/2006/relationships/slide" Target="slide21.xml"/><Relationship Id="rId4" Type="http://schemas.openxmlformats.org/officeDocument/2006/relationships/slide" Target="slide10.xml"/><Relationship Id="rId9" Type="http://schemas.openxmlformats.org/officeDocument/2006/relationships/slide" Target="slide17.xml"/></Relationships>
</file>

<file path=ppt/slides/_rels/slide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9.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1258888" y="2133600"/>
            <a:ext cx="6477000" cy="176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altLang="fr-FR" sz="4400" b="1" i="1" u="sng">
                <a:solidFill>
                  <a:srgbClr val="660033"/>
                </a:solidFill>
                <a:effectLst>
                  <a:outerShdw blurRad="38100" dist="38100" dir="2700000" algn="tl">
                    <a:srgbClr val="C0C0C0"/>
                  </a:outerShdw>
                </a:effectLst>
                <a:latin typeface="Times New Roman" panose="02020603050405020304" pitchFamily="18" charset="0"/>
              </a:rPr>
              <a:t>Le fonctionnement des</a:t>
            </a:r>
          </a:p>
          <a:p>
            <a:pPr>
              <a:spcBef>
                <a:spcPct val="50000"/>
              </a:spcBef>
            </a:pPr>
            <a:r>
              <a:rPr lang="fr-FR" altLang="fr-FR" sz="4400" b="1" i="1" u="sng">
                <a:solidFill>
                  <a:srgbClr val="660033"/>
                </a:solidFill>
                <a:effectLst>
                  <a:outerShdw blurRad="38100" dist="38100" dir="2700000" algn="tl">
                    <a:srgbClr val="C0C0C0"/>
                  </a:outerShdw>
                </a:effectLst>
                <a:latin typeface="Times New Roman" panose="02020603050405020304" pitchFamily="18" charset="0"/>
              </a:rPr>
              <a:t>EOLIENNES</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1000"/>
                                        <p:tgtEl>
                                          <p:spTgt spid="2051"/>
                                        </p:tgtEl>
                                      </p:cBhvr>
                                    </p:animEffect>
                                    <p:anim calcmode="lin" valueType="num">
                                      <p:cBhvr>
                                        <p:cTn id="8" dur="1000" fill="hold"/>
                                        <p:tgtEl>
                                          <p:spTgt spid="2051"/>
                                        </p:tgtEl>
                                        <p:attrNameLst>
                                          <p:attrName>ppt_x</p:attrName>
                                        </p:attrNameLst>
                                      </p:cBhvr>
                                      <p:tavLst>
                                        <p:tav tm="0">
                                          <p:val>
                                            <p:strVal val="#ppt_x"/>
                                          </p:val>
                                        </p:tav>
                                        <p:tav tm="100000">
                                          <p:val>
                                            <p:strVal val="#ppt_x"/>
                                          </p:val>
                                        </p:tav>
                                      </p:tavLst>
                                    </p:anim>
                                    <p:anim calcmode="lin" valueType="num">
                                      <p:cBhvr>
                                        <p:cTn id="9" dur="1000" fill="hold"/>
                                        <p:tgtEl>
                                          <p:spTgt spid="20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50825" y="476250"/>
            <a:ext cx="8596313" cy="579438"/>
          </a:xfrm>
        </p:spPr>
        <p:txBody>
          <a:bodyPr/>
          <a:lstStyle/>
          <a:p>
            <a:r>
              <a:rPr lang="fr-FR" altLang="fr-FR">
                <a:effectLst>
                  <a:outerShdw blurRad="38100" dist="38100" dir="2700000" algn="tl">
                    <a:srgbClr val="C0C0C0"/>
                  </a:outerShdw>
                </a:effectLst>
              </a:rPr>
              <a:t>Le moyeu</a:t>
            </a:r>
          </a:p>
        </p:txBody>
      </p:sp>
      <p:sp>
        <p:nvSpPr>
          <p:cNvPr id="26627" name="Rectangle 3"/>
          <p:cNvSpPr>
            <a:spLocks noGrp="1" noChangeArrowheads="1"/>
          </p:cNvSpPr>
          <p:nvPr>
            <p:ph type="body" sz="half" idx="1"/>
          </p:nvPr>
        </p:nvSpPr>
        <p:spPr>
          <a:xfrm>
            <a:off x="990600" y="1676400"/>
            <a:ext cx="7315200" cy="1524000"/>
          </a:xfrm>
        </p:spPr>
        <p:txBody>
          <a:bodyPr/>
          <a:lstStyle/>
          <a:p>
            <a:pPr marL="0" indent="0" algn="ctr">
              <a:spcBef>
                <a:spcPct val="50000"/>
              </a:spcBef>
            </a:pPr>
            <a:r>
              <a:rPr lang="fr-FR" altLang="fr-FR"/>
              <a:t>Le moyeu est une pièce en </a:t>
            </a:r>
            <a:r>
              <a:rPr lang="fr-FR" altLang="fr-FR">
                <a:solidFill>
                  <a:srgbClr val="D60000"/>
                </a:solidFill>
              </a:rPr>
              <a:t>acier moulé</a:t>
            </a:r>
            <a:r>
              <a:rPr lang="fr-FR" altLang="fr-FR"/>
              <a:t>.</a:t>
            </a:r>
          </a:p>
          <a:p>
            <a:pPr marL="0" indent="0" algn="ctr">
              <a:spcBef>
                <a:spcPct val="50000"/>
              </a:spcBef>
            </a:pPr>
            <a:r>
              <a:rPr lang="fr-FR" altLang="fr-FR"/>
              <a:t>Il supporte les pales et relie le rotor à la nacelle.</a:t>
            </a:r>
          </a:p>
          <a:p>
            <a:pPr marL="0" indent="0" algn="ctr">
              <a:spcBef>
                <a:spcPct val="50000"/>
              </a:spcBef>
            </a:pPr>
            <a:r>
              <a:rPr lang="fr-FR" altLang="fr-FR"/>
              <a:t>Il fait varier l’angle d’attaque des pales simultanément. </a:t>
            </a:r>
          </a:p>
        </p:txBody>
      </p:sp>
      <p:pic>
        <p:nvPicPr>
          <p:cNvPr id="26629" name="Picture 5" descr="s6-22g"/>
          <p:cNvPicPr>
            <a:picLocks noGrp="1" noChangeAspect="1" noChangeArrowheads="1"/>
          </p:cNvPicPr>
          <p:nvPr>
            <p:ph type="clipArt" sz="half" idx="2"/>
          </p:nvPr>
        </p:nvPicPr>
        <p:blipFill>
          <a:blip r:embed="rId2">
            <a:extLst>
              <a:ext uri="{28A0092B-C50C-407E-A947-70E740481C1C}">
                <a14:useLocalDpi xmlns:a14="http://schemas.microsoft.com/office/drawing/2010/main"/>
              </a:ext>
            </a:extLst>
          </a:blip>
          <a:srcRect/>
          <a:stretch>
            <a:fillRect/>
          </a:stretch>
        </p:blipFill>
        <p:spPr>
          <a:xfrm>
            <a:off x="533400" y="3810000"/>
            <a:ext cx="4343400" cy="2654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6630" name="Rectangle 6"/>
          <p:cNvSpPr>
            <a:spLocks noChangeArrowheads="1"/>
          </p:cNvSpPr>
          <p:nvPr/>
        </p:nvSpPr>
        <p:spPr bwMode="auto">
          <a:xfrm>
            <a:off x="5257800" y="5029200"/>
            <a:ext cx="3581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altLang="fr-FR" sz="2000" b="1" u="sng">
                <a:solidFill>
                  <a:schemeClr val="bg1"/>
                </a:solidFill>
                <a:latin typeface="Times New Roman" panose="02020603050405020304" pitchFamily="18" charset="0"/>
              </a:rPr>
              <a:t>Moyeu lors de son assemblage avec l’arbre.</a:t>
            </a:r>
          </a:p>
        </p:txBody>
      </p:sp>
      <p:sp>
        <p:nvSpPr>
          <p:cNvPr id="26631" name="AutoShape 7">
            <a:hlinkClick r:id="rId3" action="ppaction://hlinksldjump" highlightClick="1"/>
          </p:cNvPr>
          <p:cNvSpPr>
            <a:spLocks noChangeArrowheads="1"/>
          </p:cNvSpPr>
          <p:nvPr/>
        </p:nvSpPr>
        <p:spPr bwMode="auto">
          <a:xfrm>
            <a:off x="0" y="0"/>
            <a:ext cx="1828800" cy="1219200"/>
          </a:xfrm>
          <a:prstGeom prst="actionButtonBackPrevious">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3" name="Picture 3" descr="Nordex1000 copie"/>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3850" y="396875"/>
            <a:ext cx="9144000" cy="6461125"/>
          </a:xfrm>
          <a:prstGeom prst="rect">
            <a:avLst/>
          </a:prstGeom>
          <a:noFill/>
          <a:extLst>
            <a:ext uri="{909E8E84-426E-40DD-AFC4-6F175D3DCCD1}">
              <a14:hiddenFill xmlns:a14="http://schemas.microsoft.com/office/drawing/2010/main">
                <a:solidFill>
                  <a:srgbClr val="FFFFFF"/>
                </a:solidFill>
              </a14:hiddenFill>
            </a:ext>
          </a:extLst>
        </p:spPr>
      </p:pic>
      <p:sp>
        <p:nvSpPr>
          <p:cNvPr id="40987" name="Oval 27"/>
          <p:cNvSpPr>
            <a:spLocks noChangeArrowheads="1"/>
          </p:cNvSpPr>
          <p:nvPr/>
        </p:nvSpPr>
        <p:spPr bwMode="auto">
          <a:xfrm>
            <a:off x="5148263" y="765175"/>
            <a:ext cx="2808287" cy="2663825"/>
          </a:xfrm>
          <a:prstGeom prst="ellipse">
            <a:avLst/>
          </a:prstGeom>
          <a:noFill/>
          <a:ln w="76200" algn="ctr">
            <a:solidFill>
              <a:srgbClr val="D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81000"/>
            <a:ext cx="8596313" cy="579438"/>
          </a:xfrm>
        </p:spPr>
        <p:txBody>
          <a:bodyPr/>
          <a:lstStyle/>
          <a:p>
            <a:r>
              <a:rPr lang="fr-FR" altLang="fr-FR">
                <a:effectLst>
                  <a:outerShdw blurRad="38100" dist="38100" dir="2700000" algn="tl">
                    <a:srgbClr val="C0C0C0"/>
                  </a:outerShdw>
                </a:effectLst>
              </a:rPr>
              <a:t>Le rotor</a:t>
            </a:r>
          </a:p>
        </p:txBody>
      </p:sp>
      <p:sp>
        <p:nvSpPr>
          <p:cNvPr id="21507" name="Rectangle 3"/>
          <p:cNvSpPr>
            <a:spLocks noGrp="1" noChangeArrowheads="1"/>
          </p:cNvSpPr>
          <p:nvPr>
            <p:ph type="body" sz="half" idx="1"/>
          </p:nvPr>
        </p:nvSpPr>
        <p:spPr>
          <a:xfrm>
            <a:off x="762000" y="1828800"/>
            <a:ext cx="7772400" cy="1676400"/>
          </a:xfrm>
        </p:spPr>
        <p:txBody>
          <a:bodyPr/>
          <a:lstStyle/>
          <a:p>
            <a:pPr marL="0" indent="0" algn="just">
              <a:lnSpc>
                <a:spcPct val="90000"/>
              </a:lnSpc>
              <a:spcBef>
                <a:spcPct val="50000"/>
              </a:spcBef>
            </a:pPr>
            <a:r>
              <a:rPr lang="fr-FR" altLang="fr-FR"/>
              <a:t>Le rotor est constitué de 1 à 3 pales et est relié à la nacelle par son moyeu. Il transforme l’énergie cinétique du vent en énergie mécanique.</a:t>
            </a:r>
          </a:p>
          <a:p>
            <a:pPr marL="0" indent="0" algn="just">
              <a:lnSpc>
                <a:spcPct val="90000"/>
              </a:lnSpc>
              <a:spcBef>
                <a:spcPct val="50000"/>
              </a:spcBef>
            </a:pPr>
            <a:r>
              <a:rPr lang="fr-FR" altLang="fr-FR"/>
              <a:t> Il fonctionne de la même manière qu’une hélice d’avion mais avec un sens de rotation inversé.</a:t>
            </a:r>
          </a:p>
        </p:txBody>
      </p:sp>
      <p:pic>
        <p:nvPicPr>
          <p:cNvPr id="21509" name="Picture 5" descr="Copie de grandrotorg"/>
          <p:cNvPicPr>
            <a:picLocks noGrp="1" noChangeAspect="1" noChangeArrowheads="1"/>
          </p:cNvPicPr>
          <p:nvPr>
            <p:ph sz="half" idx="2"/>
          </p:nvPr>
        </p:nvPicPr>
        <p:blipFill>
          <a:blip r:embed="rId2">
            <a:extLst>
              <a:ext uri="{28A0092B-C50C-407E-A947-70E740481C1C}">
                <a14:useLocalDpi xmlns:a14="http://schemas.microsoft.com/office/drawing/2010/main"/>
              </a:ext>
            </a:extLst>
          </a:blip>
          <a:srcRect/>
          <a:stretch>
            <a:fillRect/>
          </a:stretch>
        </p:blipFill>
        <p:spPr>
          <a:xfrm>
            <a:off x="304800" y="4419600"/>
            <a:ext cx="5410200" cy="2120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510" name="Rectangle 6"/>
          <p:cNvSpPr>
            <a:spLocks noChangeArrowheads="1"/>
          </p:cNvSpPr>
          <p:nvPr/>
        </p:nvSpPr>
        <p:spPr bwMode="auto">
          <a:xfrm>
            <a:off x="6354763" y="5310188"/>
            <a:ext cx="22558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fr-FR" altLang="fr-FR" sz="2000" b="1" u="sng">
                <a:solidFill>
                  <a:schemeClr val="bg1"/>
                </a:solidFill>
                <a:latin typeface="Times New Roman" panose="02020603050405020304" pitchFamily="18" charset="0"/>
              </a:rPr>
              <a:t>Rotor et ses 3 pales</a:t>
            </a:r>
          </a:p>
        </p:txBody>
      </p:sp>
      <p:sp>
        <p:nvSpPr>
          <p:cNvPr id="21512" name="AutoShape 8">
            <a:hlinkClick r:id="rId3" action="ppaction://hlinksldjump" highlightClick="1"/>
          </p:cNvPr>
          <p:cNvSpPr>
            <a:spLocks noChangeArrowheads="1"/>
          </p:cNvSpPr>
          <p:nvPr/>
        </p:nvSpPr>
        <p:spPr bwMode="auto">
          <a:xfrm>
            <a:off x="0" y="0"/>
            <a:ext cx="1676400" cy="838200"/>
          </a:xfrm>
          <a:prstGeom prst="actionButtonBackPrevious">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04800" y="381000"/>
            <a:ext cx="8596313" cy="579438"/>
          </a:xfrm>
        </p:spPr>
        <p:txBody>
          <a:bodyPr/>
          <a:lstStyle/>
          <a:p>
            <a:r>
              <a:rPr lang="fr-FR" altLang="fr-FR"/>
              <a:t>Arbre de transmission</a:t>
            </a:r>
          </a:p>
        </p:txBody>
      </p:sp>
      <p:sp>
        <p:nvSpPr>
          <p:cNvPr id="27651" name="Rectangle 3"/>
          <p:cNvSpPr>
            <a:spLocks noGrp="1" noChangeArrowheads="1"/>
          </p:cNvSpPr>
          <p:nvPr>
            <p:ph type="body" sz="half" idx="1"/>
          </p:nvPr>
        </p:nvSpPr>
        <p:spPr>
          <a:xfrm>
            <a:off x="1219200" y="1447800"/>
            <a:ext cx="7010400" cy="2362200"/>
          </a:xfrm>
        </p:spPr>
        <p:txBody>
          <a:bodyPr/>
          <a:lstStyle/>
          <a:p>
            <a:pPr marL="0" indent="0" algn="just">
              <a:spcBef>
                <a:spcPct val="50000"/>
              </a:spcBef>
            </a:pPr>
            <a:r>
              <a:rPr lang="fr-FR" altLang="fr-FR"/>
              <a:t>Il peut avoir 1 ou 2 arbres dans une nacelle. </a:t>
            </a:r>
          </a:p>
          <a:p>
            <a:pPr marL="0" indent="0" algn="just">
              <a:spcBef>
                <a:spcPct val="50000"/>
              </a:spcBef>
            </a:pPr>
            <a:r>
              <a:rPr lang="fr-FR" altLang="fr-FR"/>
              <a:t>~1er arbre: il transmet l’effort fourni par le rotor au multiplicateur et tourne à environ 20 tours/minute.</a:t>
            </a:r>
          </a:p>
          <a:p>
            <a:pPr marL="0" indent="0" algn="just">
              <a:spcBef>
                <a:spcPct val="50000"/>
              </a:spcBef>
            </a:pPr>
            <a:r>
              <a:rPr lang="fr-FR" altLang="fr-FR"/>
              <a:t>~2éme arbre: il entraîne la génératrice à 2000 tours/minute et est muni d’un frein à disque actionné en cas d’urgence</a:t>
            </a:r>
          </a:p>
        </p:txBody>
      </p:sp>
      <p:sp>
        <p:nvSpPr>
          <p:cNvPr id="27653" name="Text Box 5"/>
          <p:cNvSpPr txBox="1">
            <a:spLocks noChangeArrowheads="1"/>
          </p:cNvSpPr>
          <p:nvPr/>
        </p:nvSpPr>
        <p:spPr bwMode="auto">
          <a:xfrm>
            <a:off x="5410200" y="5334000"/>
            <a:ext cx="2057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FR" altLang="fr-FR" sz="2000" b="1" u="sng">
                <a:solidFill>
                  <a:schemeClr val="bg1"/>
                </a:solidFill>
                <a:latin typeface="Times New Roman" panose="02020603050405020304" pitchFamily="18" charset="0"/>
              </a:rPr>
              <a:t>Multiplicateur.</a:t>
            </a:r>
          </a:p>
        </p:txBody>
      </p:sp>
      <p:sp>
        <p:nvSpPr>
          <p:cNvPr id="27654" name="AutoShape 6">
            <a:hlinkClick r:id="rId2" action="ppaction://hlinksldjump" highlightClick="1"/>
          </p:cNvPr>
          <p:cNvSpPr>
            <a:spLocks noChangeArrowheads="1"/>
          </p:cNvSpPr>
          <p:nvPr/>
        </p:nvSpPr>
        <p:spPr bwMode="auto">
          <a:xfrm>
            <a:off x="0" y="0"/>
            <a:ext cx="1600200" cy="1295400"/>
          </a:xfrm>
          <a:prstGeom prst="actionButtonBackPrevious">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pic>
        <p:nvPicPr>
          <p:cNvPr id="27655" name="Picture 7" descr="gearbxsk"/>
          <p:cNvPicPr>
            <a:picLocks noGrp="1" noChangeAspect="1" noChangeArrowheads="1"/>
          </p:cNvPicPr>
          <p:nvPr>
            <p:ph type="clipArt" sz="half" idx="2"/>
          </p:nvPr>
        </p:nvPicPr>
        <p:blipFill>
          <a:blip r:embed="rId3">
            <a:extLst>
              <a:ext uri="{28A0092B-C50C-407E-A947-70E740481C1C}">
                <a14:useLocalDpi xmlns:a14="http://schemas.microsoft.com/office/drawing/2010/main"/>
              </a:ext>
            </a:extLst>
          </a:blip>
          <a:srcRect/>
          <a:stretch>
            <a:fillRect/>
          </a:stretch>
        </p:blipFill>
        <p:spPr>
          <a:xfrm>
            <a:off x="762000" y="3886200"/>
            <a:ext cx="3810000" cy="2719388"/>
          </a:xfr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Nordex1000 copie"/>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28675" y="-315913"/>
            <a:ext cx="11304588" cy="7988301"/>
          </a:xfrm>
          <a:prstGeom prst="rect">
            <a:avLst/>
          </a:prstGeom>
          <a:noFill/>
          <a:extLst>
            <a:ext uri="{909E8E84-426E-40DD-AFC4-6F175D3DCCD1}">
              <a14:hiddenFill xmlns:a14="http://schemas.microsoft.com/office/drawing/2010/main">
                <a:solidFill>
                  <a:srgbClr val="FFFFFF"/>
                </a:solidFill>
              </a14:hiddenFill>
            </a:ext>
          </a:extLst>
        </p:spPr>
      </p:pic>
      <p:sp>
        <p:nvSpPr>
          <p:cNvPr id="45060" name="Line 4"/>
          <p:cNvSpPr>
            <a:spLocks noChangeShapeType="1"/>
          </p:cNvSpPr>
          <p:nvPr/>
        </p:nvSpPr>
        <p:spPr bwMode="auto">
          <a:xfrm>
            <a:off x="2124075" y="1628775"/>
            <a:ext cx="1873250" cy="2087563"/>
          </a:xfrm>
          <a:prstGeom prst="line">
            <a:avLst/>
          </a:prstGeom>
          <a:noFill/>
          <a:ln w="57150">
            <a:solidFill>
              <a:srgbClr val="D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5061" name="Line 5"/>
          <p:cNvSpPr>
            <a:spLocks noChangeShapeType="1"/>
          </p:cNvSpPr>
          <p:nvPr/>
        </p:nvSpPr>
        <p:spPr bwMode="auto">
          <a:xfrm>
            <a:off x="3851275" y="908050"/>
            <a:ext cx="1800225" cy="1441450"/>
          </a:xfrm>
          <a:prstGeom prst="line">
            <a:avLst/>
          </a:prstGeom>
          <a:noFill/>
          <a:ln w="57150">
            <a:solidFill>
              <a:srgbClr val="D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5062" name="Text Box 6"/>
          <p:cNvSpPr txBox="1">
            <a:spLocks noChangeArrowheads="1"/>
          </p:cNvSpPr>
          <p:nvPr/>
        </p:nvSpPr>
        <p:spPr bwMode="auto">
          <a:xfrm>
            <a:off x="2627313" y="404813"/>
            <a:ext cx="18716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altLang="fr-FR" b="1">
                <a:latin typeface="Times New Roman" panose="02020603050405020304" pitchFamily="18" charset="0"/>
              </a:rPr>
              <a:t>Arbre lent</a:t>
            </a:r>
          </a:p>
        </p:txBody>
      </p:sp>
      <p:sp>
        <p:nvSpPr>
          <p:cNvPr id="45063" name="Text Box 7"/>
          <p:cNvSpPr txBox="1">
            <a:spLocks noChangeArrowheads="1"/>
          </p:cNvSpPr>
          <p:nvPr/>
        </p:nvSpPr>
        <p:spPr bwMode="auto">
          <a:xfrm>
            <a:off x="1042988" y="1052513"/>
            <a:ext cx="21605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altLang="fr-FR" b="1">
                <a:latin typeface="Times New Roman" panose="02020603050405020304" pitchFamily="18" charset="0"/>
              </a:rPr>
              <a:t>Arbre rapide</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381000"/>
            <a:ext cx="8596313" cy="579438"/>
          </a:xfrm>
        </p:spPr>
        <p:txBody>
          <a:bodyPr/>
          <a:lstStyle/>
          <a:p>
            <a:r>
              <a:rPr lang="fr-FR" altLang="fr-FR"/>
              <a:t>La génératrice</a:t>
            </a:r>
          </a:p>
        </p:txBody>
      </p:sp>
      <p:sp>
        <p:nvSpPr>
          <p:cNvPr id="24579" name="Rectangle 3"/>
          <p:cNvSpPr>
            <a:spLocks noGrp="1" noChangeArrowheads="1"/>
          </p:cNvSpPr>
          <p:nvPr>
            <p:ph type="body" sz="half" idx="1"/>
          </p:nvPr>
        </p:nvSpPr>
        <p:spPr>
          <a:xfrm>
            <a:off x="762000" y="1600200"/>
            <a:ext cx="7772400" cy="1981200"/>
          </a:xfrm>
        </p:spPr>
        <p:txBody>
          <a:bodyPr/>
          <a:lstStyle/>
          <a:p>
            <a:pPr marL="0" indent="0" algn="just">
              <a:spcBef>
                <a:spcPct val="50000"/>
              </a:spcBef>
            </a:pPr>
            <a:r>
              <a:rPr lang="fr-FR" altLang="fr-FR"/>
              <a:t>La génératrice est un alternateur qui transforme l’énergie mécanique en énergie électrique.</a:t>
            </a:r>
          </a:p>
          <a:p>
            <a:pPr marL="0" indent="0" algn="just">
              <a:spcBef>
                <a:spcPct val="50000"/>
              </a:spcBef>
            </a:pPr>
            <a:r>
              <a:rPr lang="fr-FR" altLang="fr-FR"/>
              <a:t>La rotation du rotor induit un champs électromagnétique qui entraîne la création du courant dans le stator de la génératrice. Ça puissance maximale délivre jusqu’à 2500 kW.</a:t>
            </a:r>
          </a:p>
        </p:txBody>
      </p:sp>
      <p:sp>
        <p:nvSpPr>
          <p:cNvPr id="24581" name="Text Box 5"/>
          <p:cNvSpPr txBox="1">
            <a:spLocks noChangeArrowheads="1"/>
          </p:cNvSpPr>
          <p:nvPr/>
        </p:nvSpPr>
        <p:spPr bwMode="auto">
          <a:xfrm>
            <a:off x="5943600" y="5257800"/>
            <a:ext cx="2209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altLang="fr-FR" sz="2000" b="1" u="sng">
                <a:solidFill>
                  <a:schemeClr val="bg1"/>
                </a:solidFill>
                <a:latin typeface="Times New Roman" panose="02020603050405020304" pitchFamily="18" charset="0"/>
              </a:rPr>
              <a:t>Une Génératrice en action.</a:t>
            </a:r>
          </a:p>
        </p:txBody>
      </p:sp>
      <p:pic>
        <p:nvPicPr>
          <p:cNvPr id="24586" name="Picture 10" descr="generat"/>
          <p:cNvPicPr>
            <a:picLocks noChangeAspect="1" noChangeArrowheads="1" noCrop="1"/>
          </p:cNvPicPr>
          <p:nvPr/>
        </p:nvPicPr>
        <p:blipFill>
          <a:blip r:embed="rId2">
            <a:extLst>
              <a:ext uri="{28A0092B-C50C-407E-A947-70E740481C1C}">
                <a14:useLocalDpi xmlns:a14="http://schemas.microsoft.com/office/drawing/2010/main"/>
              </a:ext>
            </a:extLst>
          </a:blip>
          <a:srcRect/>
          <a:stretch>
            <a:fillRect/>
          </a:stretch>
        </p:blipFill>
        <p:spPr bwMode="auto">
          <a:xfrm>
            <a:off x="1447800" y="3810000"/>
            <a:ext cx="3429000" cy="2762250"/>
          </a:xfrm>
          <a:prstGeom prst="rect">
            <a:avLst/>
          </a:prstGeom>
          <a:noFill/>
          <a:extLst>
            <a:ext uri="{909E8E84-426E-40DD-AFC4-6F175D3DCCD1}">
              <a14:hiddenFill xmlns:a14="http://schemas.microsoft.com/office/drawing/2010/main">
                <a:solidFill>
                  <a:srgbClr val="FFFFFF"/>
                </a:solidFill>
              </a14:hiddenFill>
            </a:ext>
          </a:extLst>
        </p:spPr>
      </p:pic>
      <p:sp>
        <p:nvSpPr>
          <p:cNvPr id="24588" name="AutoShape 12">
            <a:hlinkClick r:id="rId3" action="ppaction://hlinksldjump" highlightClick="1"/>
          </p:cNvPr>
          <p:cNvSpPr>
            <a:spLocks noChangeArrowheads="1"/>
          </p:cNvSpPr>
          <p:nvPr/>
        </p:nvSpPr>
        <p:spPr bwMode="auto">
          <a:xfrm>
            <a:off x="0" y="0"/>
            <a:ext cx="2362200" cy="1371600"/>
          </a:xfrm>
          <a:prstGeom prst="actionButtonBackPrevious">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Nordex1000 copie"/>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00113" y="-531813"/>
            <a:ext cx="10872788" cy="7681913"/>
          </a:xfrm>
          <a:prstGeom prst="rect">
            <a:avLst/>
          </a:prstGeom>
          <a:noFill/>
          <a:extLst>
            <a:ext uri="{909E8E84-426E-40DD-AFC4-6F175D3DCCD1}">
              <a14:hiddenFill xmlns:a14="http://schemas.microsoft.com/office/drawing/2010/main">
                <a:solidFill>
                  <a:srgbClr val="FFFFFF"/>
                </a:solidFill>
              </a14:hiddenFill>
            </a:ext>
          </a:extLst>
        </p:spPr>
      </p:pic>
      <p:sp>
        <p:nvSpPr>
          <p:cNvPr id="46084" name="Oval 4"/>
          <p:cNvSpPr>
            <a:spLocks noChangeArrowheads="1"/>
          </p:cNvSpPr>
          <p:nvPr/>
        </p:nvSpPr>
        <p:spPr bwMode="auto">
          <a:xfrm>
            <a:off x="1116013" y="2852738"/>
            <a:ext cx="2951162" cy="2447925"/>
          </a:xfrm>
          <a:prstGeom prst="ellipse">
            <a:avLst/>
          </a:prstGeom>
          <a:noFill/>
          <a:ln w="57150" algn="ctr">
            <a:solidFill>
              <a:srgbClr val="D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04800" y="533400"/>
            <a:ext cx="8596313" cy="579438"/>
          </a:xfrm>
        </p:spPr>
        <p:txBody>
          <a:bodyPr/>
          <a:lstStyle/>
          <a:p>
            <a:r>
              <a:rPr lang="fr-FR" altLang="fr-FR"/>
              <a:t>Système d’orientation de la nacelle:</a:t>
            </a:r>
          </a:p>
        </p:txBody>
      </p:sp>
      <p:sp>
        <p:nvSpPr>
          <p:cNvPr id="25603" name="Rectangle 3"/>
          <p:cNvSpPr>
            <a:spLocks noGrp="1" noChangeArrowheads="1"/>
          </p:cNvSpPr>
          <p:nvPr>
            <p:ph type="body" sz="half" idx="1"/>
          </p:nvPr>
        </p:nvSpPr>
        <p:spPr>
          <a:xfrm>
            <a:off x="1042988" y="1628775"/>
            <a:ext cx="7162800" cy="1524000"/>
          </a:xfrm>
        </p:spPr>
        <p:txBody>
          <a:bodyPr/>
          <a:lstStyle/>
          <a:p>
            <a:pPr marL="0" indent="0" algn="just"/>
            <a:r>
              <a:rPr lang="fr-FR" altLang="fr-FR" dirty="0"/>
              <a:t>Les grandes éoliennes utilisent des moteurs électriques ou hydrauliques  pour faire pivoter la nacelle face au vent. </a:t>
            </a:r>
          </a:p>
          <a:p>
            <a:pPr marL="0" indent="0" algn="just"/>
            <a:r>
              <a:rPr lang="fr-FR" altLang="fr-FR" dirty="0"/>
              <a:t>Une girouette, qui détermine l’orientation du vent, va déclencher les moteurs.</a:t>
            </a:r>
          </a:p>
        </p:txBody>
      </p:sp>
      <p:sp>
        <p:nvSpPr>
          <p:cNvPr id="25605" name="AutoShape 5">
            <a:hlinkClick r:id="rId2" action="ppaction://hlinksldjump" highlightClick="1"/>
          </p:cNvPr>
          <p:cNvSpPr>
            <a:spLocks noChangeArrowheads="1"/>
          </p:cNvSpPr>
          <p:nvPr/>
        </p:nvSpPr>
        <p:spPr bwMode="auto">
          <a:xfrm>
            <a:off x="0" y="0"/>
            <a:ext cx="2209800" cy="1371600"/>
          </a:xfrm>
          <a:prstGeom prst="actionButtonBackPrevious">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pic>
        <p:nvPicPr>
          <p:cNvPr id="25608" name="Picture 8" descr="Sans titre"/>
          <p:cNvPicPr>
            <a:picLocks noGrp="1" noChangeAspect="1" noChangeArrowheads="1"/>
          </p:cNvPicPr>
          <p:nvPr>
            <p:ph type="clipArt" sz="half" idx="2"/>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a:xfrm>
            <a:off x="827088" y="3309938"/>
            <a:ext cx="3816350" cy="2863850"/>
          </a:xfrm>
        </p:spPr>
      </p:pic>
      <p:sp>
        <p:nvSpPr>
          <p:cNvPr id="25609" name="Text Box 9"/>
          <p:cNvSpPr txBox="1">
            <a:spLocks noChangeArrowheads="1"/>
          </p:cNvSpPr>
          <p:nvPr/>
        </p:nvSpPr>
        <p:spPr bwMode="auto">
          <a:xfrm>
            <a:off x="4716463" y="3933825"/>
            <a:ext cx="304800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FR" altLang="fr-FR" sz="2000" b="1" u="sng">
                <a:solidFill>
                  <a:schemeClr val="bg1"/>
                </a:solidFill>
                <a:latin typeface="Times New Roman" panose="02020603050405020304" pitchFamily="18" charset="0"/>
              </a:rPr>
              <a:t>Girouette d’une moyenne éolienne.</a:t>
            </a:r>
          </a:p>
          <a:p>
            <a:pPr algn="l">
              <a:spcBef>
                <a:spcPct val="50000"/>
              </a:spcBef>
            </a:pPr>
            <a:endParaRPr lang="fr-FR" altLang="fr-FR" sz="2000" b="1" u="sng">
              <a:solidFill>
                <a:schemeClr val="bg1"/>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withEffect">
                                  <p:stCondLst>
                                    <p:cond delay="0"/>
                                  </p:stCondLst>
                                  <p:childTnLst>
                                    <p:set>
                                      <p:cBhvr>
                                        <p:cTn id="6" dur="1" fill="hold">
                                          <p:stCondLst>
                                            <p:cond delay="0"/>
                                          </p:stCondLst>
                                        </p:cTn>
                                        <p:tgtEl>
                                          <p:spTgt spid="25608"/>
                                        </p:tgtEl>
                                        <p:attrNameLst>
                                          <p:attrName>style.visibility</p:attrName>
                                        </p:attrNameLst>
                                      </p:cBhvr>
                                      <p:to>
                                        <p:strVal val="visible"/>
                                      </p:to>
                                    </p:set>
                                    <p:animEffect transition="in" filter="wipe(down)">
                                      <p:cBhvr>
                                        <p:cTn id="7" dur="500"/>
                                        <p:tgtEl>
                                          <p:spTgt spid="256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547688" y="623888"/>
            <a:ext cx="8596312" cy="579437"/>
          </a:xfrm>
        </p:spPr>
        <p:txBody>
          <a:bodyPr/>
          <a:lstStyle/>
          <a:p>
            <a:r>
              <a:rPr lang="fr-FR" altLang="fr-FR"/>
              <a:t>Orientation des pales</a:t>
            </a:r>
          </a:p>
        </p:txBody>
      </p:sp>
      <p:pic>
        <p:nvPicPr>
          <p:cNvPr id="2" name="Image 1"/>
          <p:cNvPicPr>
            <a:picLocks noChangeAspect="1"/>
          </p:cNvPicPr>
          <p:nvPr/>
        </p:nvPicPr>
        <p:blipFill rotWithShape="1">
          <a:blip r:embed="rId2" cstate="email">
            <a:extLst>
              <a:ext uri="{28A0092B-C50C-407E-A947-70E740481C1C}">
                <a14:useLocalDpi xmlns:a14="http://schemas.microsoft.com/office/drawing/2010/main"/>
              </a:ext>
            </a:extLst>
          </a:blip>
          <a:srcRect t="5808"/>
          <a:stretch/>
        </p:blipFill>
        <p:spPr>
          <a:xfrm>
            <a:off x="3073523" y="2204864"/>
            <a:ext cx="3240360" cy="3815177"/>
          </a:xfrm>
          <a:prstGeom prst="rect">
            <a:avLst/>
          </a:prstGeom>
        </p:spPr>
      </p:pic>
      <p:sp>
        <p:nvSpPr>
          <p:cNvPr id="38915" name="Rectangle 3"/>
          <p:cNvSpPr>
            <a:spLocks noGrp="1" noChangeArrowheads="1"/>
          </p:cNvSpPr>
          <p:nvPr>
            <p:ph type="body" idx="1"/>
          </p:nvPr>
        </p:nvSpPr>
        <p:spPr>
          <a:xfrm>
            <a:off x="1142999" y="1484784"/>
            <a:ext cx="7101409" cy="4306416"/>
          </a:xfrm>
        </p:spPr>
        <p:txBody>
          <a:bodyPr/>
          <a:lstStyle/>
          <a:p>
            <a:r>
              <a:rPr lang="fr-FR" dirty="0" smtClean="0"/>
              <a:t>L’orientation </a:t>
            </a:r>
            <a:r>
              <a:rPr lang="fr-FR" dirty="0"/>
              <a:t>des pales permet de régler l’angle des pales par rapport au vent et donc la surface en contact avec le vent.</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04800" y="609600"/>
            <a:ext cx="8596313" cy="579438"/>
          </a:xfrm>
        </p:spPr>
        <p:txBody>
          <a:bodyPr/>
          <a:lstStyle/>
          <a:p>
            <a:r>
              <a:rPr lang="fr-FR" altLang="fr-FR"/>
              <a:t>Système contrôle-commande</a:t>
            </a:r>
          </a:p>
        </p:txBody>
      </p:sp>
      <p:sp>
        <p:nvSpPr>
          <p:cNvPr id="28675" name="Rectangle 3"/>
          <p:cNvSpPr>
            <a:spLocks noGrp="1" noChangeArrowheads="1"/>
          </p:cNvSpPr>
          <p:nvPr>
            <p:ph type="body" sz="half" idx="1"/>
          </p:nvPr>
        </p:nvSpPr>
        <p:spPr>
          <a:xfrm>
            <a:off x="1066800" y="1600200"/>
            <a:ext cx="7162800" cy="1371600"/>
          </a:xfrm>
        </p:spPr>
        <p:txBody>
          <a:bodyPr/>
          <a:lstStyle/>
          <a:p>
            <a:pPr marL="0" indent="0" algn="just"/>
            <a:r>
              <a:rPr lang="fr-FR" altLang="fr-FR"/>
              <a:t>C’est un dispositif qui surveille l’état et le dispositif d’orientation. En cas de défaillance le système stop l’éolienne et le signal à l’ordinateur de l’opérateur via un modem téléphonique.</a:t>
            </a:r>
          </a:p>
        </p:txBody>
      </p:sp>
      <p:pic>
        <p:nvPicPr>
          <p:cNvPr id="28677" name="Picture 5" descr="armoire1(9_98)p"/>
          <p:cNvPicPr>
            <a:picLocks noGrp="1" noChangeAspect="1" noChangeArrowheads="1"/>
          </p:cNvPicPr>
          <p:nvPr>
            <p:ph type="clipArt" sz="half" idx="2"/>
          </p:nvPr>
        </p:nvPicPr>
        <p:blipFill>
          <a:blip r:embed="rId2">
            <a:lum bright="12000" contrast="-18000"/>
            <a:extLst>
              <a:ext uri="{28A0092B-C50C-407E-A947-70E740481C1C}">
                <a14:useLocalDpi xmlns:a14="http://schemas.microsoft.com/office/drawing/2010/main"/>
              </a:ext>
            </a:extLst>
          </a:blip>
          <a:srcRect/>
          <a:stretch>
            <a:fillRect/>
          </a:stretch>
        </p:blipFill>
        <p:spPr>
          <a:xfrm>
            <a:off x="533400" y="3048000"/>
            <a:ext cx="2387600" cy="3581400"/>
          </a:xfrm>
          <a:ln/>
          <a:extLst>
            <a:ext uri="{91240B29-F687-4F45-9708-019B960494DF}">
              <a14:hiddenLine xmlns:a14="http://schemas.microsoft.com/office/drawing/2010/main" w="19050" cmpd="sng">
                <a:solidFill>
                  <a:schemeClr val="tx1"/>
                </a:solidFill>
                <a:miter lim="800000"/>
                <a:headEnd/>
                <a:tailEnd/>
              </a14:hiddenLine>
            </a:ext>
          </a:extLst>
        </p:spPr>
      </p:pic>
      <p:pic>
        <p:nvPicPr>
          <p:cNvPr id="28679" name="Picture 7" descr="Frein à disque dans une nacelle (arbre rapide)"/>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553200" y="3200400"/>
            <a:ext cx="2209800"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0" name="Text Box 8"/>
          <p:cNvSpPr txBox="1">
            <a:spLocks noChangeArrowheads="1"/>
          </p:cNvSpPr>
          <p:nvPr/>
        </p:nvSpPr>
        <p:spPr bwMode="auto">
          <a:xfrm>
            <a:off x="6172200" y="5394325"/>
            <a:ext cx="2819400"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20000"/>
              </a:spcBef>
            </a:pPr>
            <a:r>
              <a:rPr lang="fr-FR" altLang="fr-FR" sz="2000" b="1" u="sng">
                <a:solidFill>
                  <a:schemeClr val="bg1"/>
                </a:solidFill>
                <a:latin typeface="Times New Roman" panose="02020603050405020304" pitchFamily="18" charset="0"/>
              </a:rPr>
              <a:t>Le système actionne le frein à disque situé sur l’arbre.</a:t>
            </a:r>
          </a:p>
          <a:p>
            <a:pPr algn="l">
              <a:spcBef>
                <a:spcPct val="50000"/>
              </a:spcBef>
            </a:pPr>
            <a:endParaRPr lang="fr-FR" altLang="fr-FR" u="sng">
              <a:solidFill>
                <a:schemeClr val="bg1"/>
              </a:solidFill>
            </a:endParaRPr>
          </a:p>
        </p:txBody>
      </p:sp>
      <p:sp>
        <p:nvSpPr>
          <p:cNvPr id="28681" name="Text Box 9"/>
          <p:cNvSpPr txBox="1">
            <a:spLocks noChangeArrowheads="1"/>
          </p:cNvSpPr>
          <p:nvPr/>
        </p:nvSpPr>
        <p:spPr bwMode="auto">
          <a:xfrm>
            <a:off x="3657600" y="39624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fr-FR" altLang="fr-FR"/>
          </a:p>
        </p:txBody>
      </p:sp>
      <p:sp>
        <p:nvSpPr>
          <p:cNvPr id="28682" name="Text Box 10"/>
          <p:cNvSpPr txBox="1">
            <a:spLocks noChangeArrowheads="1"/>
          </p:cNvSpPr>
          <p:nvPr/>
        </p:nvSpPr>
        <p:spPr bwMode="auto">
          <a:xfrm>
            <a:off x="3124200" y="4632325"/>
            <a:ext cx="2133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altLang="fr-FR" sz="2000" b="1" u="sng">
                <a:solidFill>
                  <a:schemeClr val="bg1"/>
                </a:solidFill>
                <a:latin typeface="Times New Roman" panose="02020603050405020304" pitchFamily="18" charset="0"/>
              </a:rPr>
              <a:t>Armoire de contrôle</a:t>
            </a:r>
          </a:p>
        </p:txBody>
      </p:sp>
      <p:sp>
        <p:nvSpPr>
          <p:cNvPr id="28684" name="AutoShape 12">
            <a:hlinkClick r:id="rId4" action="ppaction://hlinksldjump" highlightClick="1"/>
          </p:cNvPr>
          <p:cNvSpPr>
            <a:spLocks noChangeArrowheads="1"/>
          </p:cNvSpPr>
          <p:nvPr/>
        </p:nvSpPr>
        <p:spPr bwMode="auto">
          <a:xfrm>
            <a:off x="228600" y="152400"/>
            <a:ext cx="1676400" cy="838200"/>
          </a:xfrm>
          <a:prstGeom prst="actionButtonBackPrevious">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23528" y="188640"/>
            <a:ext cx="8596313" cy="944563"/>
          </a:xfrm>
        </p:spPr>
        <p:txBody>
          <a:bodyPr/>
          <a:lstStyle/>
          <a:p>
            <a:r>
              <a:rPr lang="fr-FR" altLang="fr-FR" dirty="0">
                <a:effectLst>
                  <a:outerShdw blurRad="38100" dist="38100" dir="2700000" algn="tl">
                    <a:srgbClr val="C0C0C0"/>
                  </a:outerShdw>
                </a:effectLst>
              </a:rPr>
              <a:t>Introduction</a:t>
            </a:r>
            <a:r>
              <a:rPr lang="fr-FR" altLang="fr-FR" sz="2400" b="0" u="none" dirty="0">
                <a:solidFill>
                  <a:schemeClr val="tx1"/>
                </a:solidFill>
              </a:rPr>
              <a:t/>
            </a:r>
            <a:br>
              <a:rPr lang="fr-FR" altLang="fr-FR" sz="2400" b="0" u="none" dirty="0">
                <a:solidFill>
                  <a:schemeClr val="tx1"/>
                </a:solidFill>
              </a:rPr>
            </a:br>
            <a:endParaRPr lang="fr-FR" altLang="fr-FR" sz="2400" b="0" u="none" dirty="0">
              <a:solidFill>
                <a:schemeClr val="tx1"/>
              </a:solidFill>
            </a:endParaRPr>
          </a:p>
        </p:txBody>
      </p:sp>
      <p:sp>
        <p:nvSpPr>
          <p:cNvPr id="23555" name="Rectangle 3"/>
          <p:cNvSpPr>
            <a:spLocks noGrp="1" noChangeArrowheads="1"/>
          </p:cNvSpPr>
          <p:nvPr>
            <p:ph type="body" sz="half" idx="1"/>
          </p:nvPr>
        </p:nvSpPr>
        <p:spPr>
          <a:xfrm>
            <a:off x="539552" y="908720"/>
            <a:ext cx="8136904" cy="4464496"/>
          </a:xfrm>
        </p:spPr>
        <p:txBody>
          <a:bodyPr/>
          <a:lstStyle/>
          <a:p>
            <a:pPr marL="0" indent="0" algn="just">
              <a:lnSpc>
                <a:spcPct val="90000"/>
              </a:lnSpc>
              <a:spcBef>
                <a:spcPct val="50000"/>
              </a:spcBef>
            </a:pPr>
            <a:r>
              <a:rPr lang="fr-FR" altLang="fr-FR" sz="1800" b="0" dirty="0"/>
              <a:t>La lutte contre la pollution est de plus en plus importante et la recherche d’une énergie saine a aboutie au développement des éoliennes.</a:t>
            </a:r>
          </a:p>
          <a:p>
            <a:pPr marL="0" indent="0" algn="just">
              <a:lnSpc>
                <a:spcPct val="90000"/>
              </a:lnSpc>
              <a:spcBef>
                <a:spcPct val="50000"/>
              </a:spcBef>
            </a:pPr>
            <a:r>
              <a:rPr lang="fr-FR" altLang="fr-FR" sz="1800" b="0" dirty="0"/>
              <a:t>Leur implantation </a:t>
            </a:r>
            <a:r>
              <a:rPr lang="fr-FR" altLang="fr-FR" sz="1800" b="0" dirty="0" smtClean="0"/>
              <a:t>ne </a:t>
            </a:r>
            <a:r>
              <a:rPr lang="fr-FR" altLang="fr-FR" sz="1800" b="0" dirty="0"/>
              <a:t>date que d’une </a:t>
            </a:r>
            <a:r>
              <a:rPr lang="fr-FR" altLang="fr-FR" sz="1800" b="0" dirty="0" smtClean="0"/>
              <a:t>trentaine </a:t>
            </a:r>
            <a:r>
              <a:rPr lang="fr-FR" altLang="fr-FR" sz="1800" b="0" dirty="0"/>
              <a:t>d’année.</a:t>
            </a:r>
          </a:p>
          <a:p>
            <a:r>
              <a:rPr lang="fr-FR" sz="1800" b="0" dirty="0" smtClean="0"/>
              <a:t>L'énergie </a:t>
            </a:r>
            <a:r>
              <a:rPr lang="fr-FR" sz="1800" b="0" dirty="0"/>
              <a:t>éolienne consiste à exploiter l'énergie cinétique du vent. Les éoliennes produisant de l'électricité peuvent être </a:t>
            </a:r>
            <a:r>
              <a:rPr lang="fr-FR" sz="1800" b="0" dirty="0" smtClean="0"/>
              <a:t>installées à terre ou sur mer (off shore).</a:t>
            </a:r>
            <a:endParaRPr lang="fr-FR" sz="1800" b="0" dirty="0"/>
          </a:p>
          <a:p>
            <a:r>
              <a:rPr lang="fr-FR" sz="1800" b="0" dirty="0"/>
              <a:t>L’énergie électrique ou mécanique produite par une éolienne dépend de 3 paramètres : la forme et la longueur des pales, la vitesse du vent et la température qui influe sur la densité de l’air.</a:t>
            </a:r>
          </a:p>
          <a:p>
            <a:r>
              <a:rPr lang="fr-FR" sz="1800" b="0" dirty="0"/>
              <a:t>Le parc éolien mondial a une puissance installée de près de 651 GW à fin 2019. Il a compté pour environ 5,3% de la production mondiale d'électricité en 2019.</a:t>
            </a:r>
          </a:p>
          <a:p>
            <a:r>
              <a:rPr lang="fr-FR" sz="1800" b="0" dirty="0"/>
              <a:t>Les 3 pays disposant des plus grands parcs éoliens sont la Chine, les États-Unis et l'Allemagne.</a:t>
            </a:r>
          </a:p>
          <a:p>
            <a:pPr marL="0" indent="0" algn="just">
              <a:lnSpc>
                <a:spcPct val="90000"/>
              </a:lnSpc>
              <a:spcBef>
                <a:spcPct val="50000"/>
              </a:spcBef>
            </a:pPr>
            <a:endParaRPr lang="fr-FR" altLang="fr-FR" sz="1800" b="0" dirty="0"/>
          </a:p>
        </p:txBody>
      </p:sp>
      <p:pic>
        <p:nvPicPr>
          <p:cNvPr id="23557" name="Picture 5" descr="s3-14g"/>
          <p:cNvPicPr>
            <a:picLocks noGrp="1" noChangeAspect="1" noChangeArrowheads="1"/>
          </p:cNvPicPr>
          <p:nvPr>
            <p:ph sz="half" idx="2"/>
          </p:nvPr>
        </p:nvPicPr>
        <p:blipFill>
          <a:blip r:embed="rId2">
            <a:clrChange>
              <a:clrFrom>
                <a:srgbClr val="406AB8"/>
              </a:clrFrom>
              <a:clrTo>
                <a:srgbClr val="406AB8">
                  <a:alpha val="0"/>
                </a:srgbClr>
              </a:clrTo>
            </a:clrChange>
            <a:extLst>
              <a:ext uri="{28A0092B-C50C-407E-A947-70E740481C1C}">
                <a14:useLocalDpi xmlns:a14="http://schemas.microsoft.com/office/drawing/2010/main"/>
              </a:ext>
            </a:extLst>
          </a:blip>
          <a:srcRect/>
          <a:stretch>
            <a:fillRect/>
          </a:stretch>
        </p:blipFill>
        <p:spPr>
          <a:xfrm>
            <a:off x="0" y="4653136"/>
            <a:ext cx="9144000" cy="22048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Nordex1000 copie"/>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341563" y="-1179513"/>
            <a:ext cx="13609638" cy="9617076"/>
          </a:xfrm>
          <a:prstGeom prst="rect">
            <a:avLst/>
          </a:prstGeom>
          <a:noFill/>
          <a:extLst>
            <a:ext uri="{909E8E84-426E-40DD-AFC4-6F175D3DCCD1}">
              <a14:hiddenFill xmlns:a14="http://schemas.microsoft.com/office/drawing/2010/main">
                <a:solidFill>
                  <a:srgbClr val="FFFFFF"/>
                </a:solidFill>
              </a14:hiddenFill>
            </a:ext>
          </a:extLst>
        </p:spPr>
      </p:pic>
      <p:sp>
        <p:nvSpPr>
          <p:cNvPr id="47107" name="Oval 3"/>
          <p:cNvSpPr>
            <a:spLocks noChangeArrowheads="1"/>
          </p:cNvSpPr>
          <p:nvPr/>
        </p:nvSpPr>
        <p:spPr bwMode="auto">
          <a:xfrm>
            <a:off x="3203575" y="2708275"/>
            <a:ext cx="1295400" cy="2087563"/>
          </a:xfrm>
          <a:prstGeom prst="ellipse">
            <a:avLst/>
          </a:prstGeom>
          <a:noFill/>
          <a:ln w="76200" algn="ctr">
            <a:solidFill>
              <a:srgbClr val="D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04800" y="533400"/>
            <a:ext cx="8596313" cy="579438"/>
          </a:xfrm>
        </p:spPr>
        <p:txBody>
          <a:bodyPr/>
          <a:lstStyle/>
          <a:p>
            <a:pPr marL="609600" indent="-609600">
              <a:buFontTx/>
              <a:buAutoNum type="arabicParenR" startAt="2"/>
            </a:pPr>
            <a:r>
              <a:rPr lang="fr-FR" altLang="fr-FR"/>
              <a:t>La tour</a:t>
            </a:r>
          </a:p>
        </p:txBody>
      </p:sp>
      <p:sp>
        <p:nvSpPr>
          <p:cNvPr id="29699" name="Rectangle 3"/>
          <p:cNvSpPr>
            <a:spLocks noGrp="1" noChangeArrowheads="1"/>
          </p:cNvSpPr>
          <p:nvPr>
            <p:ph type="body" sz="half" idx="1"/>
          </p:nvPr>
        </p:nvSpPr>
        <p:spPr>
          <a:xfrm>
            <a:off x="3276600" y="1981200"/>
            <a:ext cx="2743200" cy="2286000"/>
          </a:xfrm>
        </p:spPr>
        <p:txBody>
          <a:bodyPr/>
          <a:lstStyle/>
          <a:p>
            <a:pPr marL="0" indent="0" algn="just"/>
            <a:r>
              <a:rPr lang="fr-FR" altLang="fr-FR"/>
              <a:t>Elle soutient la nacelle et le rotor.</a:t>
            </a:r>
          </a:p>
          <a:p>
            <a:pPr marL="0" indent="0" algn="just"/>
            <a:endParaRPr lang="fr-FR" altLang="fr-FR"/>
          </a:p>
          <a:p>
            <a:pPr marL="0" indent="0" algn="just"/>
            <a:r>
              <a:rPr lang="fr-FR" altLang="fr-FR"/>
              <a:t>Matériaux: en béton massif ou en acier (tubulaire).</a:t>
            </a:r>
          </a:p>
          <a:p>
            <a:pPr marL="0" indent="0" algn="just"/>
            <a:endParaRPr lang="fr-FR" altLang="fr-FR"/>
          </a:p>
        </p:txBody>
      </p:sp>
      <p:pic>
        <p:nvPicPr>
          <p:cNvPr id="29705" name="Picture 9" descr="kopia%20av%20abh29"/>
          <p:cNvPicPr>
            <a:picLocks noGrp="1" noChangeAspect="1" noChangeArrowheads="1"/>
          </p:cNvPicPr>
          <p:nvPr>
            <p:ph type="clipArt" sz="half" idx="2"/>
          </p:nvPr>
        </p:nvPicPr>
        <p:blipFill>
          <a:blip r:embed="rId2">
            <a:extLst>
              <a:ext uri="{28A0092B-C50C-407E-A947-70E740481C1C}">
                <a14:useLocalDpi xmlns:a14="http://schemas.microsoft.com/office/drawing/2010/main"/>
              </a:ext>
            </a:extLst>
          </a:blip>
          <a:srcRect/>
          <a:stretch>
            <a:fillRect/>
          </a:stretch>
        </p:blipFill>
        <p:spPr>
          <a:xfrm>
            <a:off x="6505575" y="838200"/>
            <a:ext cx="2638425" cy="4953000"/>
          </a:xfrm>
        </p:spPr>
      </p:pic>
      <p:pic>
        <p:nvPicPr>
          <p:cNvPr id="29706" name="Picture 10" descr="kopia%20av%20p000862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838200"/>
            <a:ext cx="2743200" cy="5016500"/>
          </a:xfrm>
          <a:prstGeom prst="rect">
            <a:avLst/>
          </a:prstGeom>
          <a:noFill/>
          <a:extLst>
            <a:ext uri="{909E8E84-426E-40DD-AFC4-6F175D3DCCD1}">
              <a14:hiddenFill xmlns:a14="http://schemas.microsoft.com/office/drawing/2010/main">
                <a:solidFill>
                  <a:srgbClr val="FFFFFF"/>
                </a:solidFill>
              </a14:hiddenFill>
            </a:ext>
          </a:extLst>
        </p:spPr>
      </p:pic>
      <p:sp>
        <p:nvSpPr>
          <p:cNvPr id="29707" name="Text Box 11"/>
          <p:cNvSpPr txBox="1">
            <a:spLocks noChangeArrowheads="1"/>
          </p:cNvSpPr>
          <p:nvPr/>
        </p:nvSpPr>
        <p:spPr bwMode="auto">
          <a:xfrm>
            <a:off x="1524000" y="6019800"/>
            <a:ext cx="2362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altLang="fr-FR" sz="2000" b="1" u="sng">
                <a:solidFill>
                  <a:schemeClr val="bg1"/>
                </a:solidFill>
                <a:latin typeface="Times New Roman" panose="02020603050405020304" pitchFamily="18" charset="0"/>
              </a:rPr>
              <a:t>Tour en cour de montage.</a:t>
            </a:r>
          </a:p>
        </p:txBody>
      </p:sp>
      <p:sp>
        <p:nvSpPr>
          <p:cNvPr id="29708" name="Text Box 12"/>
          <p:cNvSpPr txBox="1">
            <a:spLocks noChangeArrowheads="1"/>
          </p:cNvSpPr>
          <p:nvPr/>
        </p:nvSpPr>
        <p:spPr bwMode="auto">
          <a:xfrm>
            <a:off x="5410200" y="5943600"/>
            <a:ext cx="2209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altLang="fr-FR" sz="2000" b="1" u="sng">
                <a:solidFill>
                  <a:schemeClr val="bg1"/>
                </a:solidFill>
                <a:latin typeface="Times New Roman" panose="02020603050405020304" pitchFamily="18" charset="0"/>
              </a:rPr>
              <a:t>Technicien dans la nacelle de la tour</a:t>
            </a:r>
          </a:p>
        </p:txBody>
      </p:sp>
      <p:sp>
        <p:nvSpPr>
          <p:cNvPr id="29709" name="Text Box 13"/>
          <p:cNvSpPr txBox="1">
            <a:spLocks noChangeArrowheads="1"/>
          </p:cNvSpPr>
          <p:nvPr/>
        </p:nvSpPr>
        <p:spPr bwMode="auto">
          <a:xfrm>
            <a:off x="3276600" y="4343400"/>
            <a:ext cx="2667000" cy="185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20000"/>
              </a:spcBef>
            </a:pPr>
            <a:r>
              <a:rPr lang="fr-FR" altLang="fr-FR" sz="2000" b="1">
                <a:solidFill>
                  <a:schemeClr val="bg1"/>
                </a:solidFill>
                <a:latin typeface="Times New Roman" panose="02020603050405020304" pitchFamily="18" charset="0"/>
              </a:rPr>
              <a:t>Dimensions: plus de 80 m de haut et un diamètre supérieur à 10m.</a:t>
            </a:r>
          </a:p>
          <a:p>
            <a:pPr algn="just">
              <a:spcBef>
                <a:spcPct val="50000"/>
              </a:spcBef>
            </a:pPr>
            <a:endParaRPr lang="fr-FR" altLang="fr-FR">
              <a:solidFill>
                <a:schemeClr val="bg1"/>
              </a:solidFill>
            </a:endParaRPr>
          </a:p>
        </p:txBody>
      </p:sp>
      <p:sp>
        <p:nvSpPr>
          <p:cNvPr id="29710" name="AutoShape 14">
            <a:hlinkClick r:id="rId4" action="ppaction://hlinksldjump" highlightClick="1"/>
          </p:cNvPr>
          <p:cNvSpPr>
            <a:spLocks noChangeArrowheads="1"/>
          </p:cNvSpPr>
          <p:nvPr/>
        </p:nvSpPr>
        <p:spPr bwMode="auto">
          <a:xfrm>
            <a:off x="0" y="0"/>
            <a:ext cx="2743200" cy="838200"/>
          </a:xfrm>
          <a:prstGeom prst="actionButtonBackPrevious">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checkerboard(across)">
                                      <p:cBhvr>
                                        <p:cTn id="7" dur="500"/>
                                        <p:tgtEl>
                                          <p:spTgt spid="29699">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9699">
                                            <p:txEl>
                                              <p:pRg st="2" end="2"/>
                                            </p:txEl>
                                          </p:spTgt>
                                        </p:tgtEl>
                                        <p:attrNameLst>
                                          <p:attrName>style.visibility</p:attrName>
                                        </p:attrNameLst>
                                      </p:cBhvr>
                                      <p:to>
                                        <p:strVal val="visible"/>
                                      </p:to>
                                    </p:set>
                                    <p:animEffect transition="in" filter="checkerboard(across)">
                                      <p:cBhvr>
                                        <p:cTn id="10" dur="500"/>
                                        <p:tgtEl>
                                          <p:spTgt spid="29699">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29709"/>
                                        </p:tgtEl>
                                        <p:attrNameLst>
                                          <p:attrName>style.visibility</p:attrName>
                                        </p:attrNameLst>
                                      </p:cBhvr>
                                      <p:to>
                                        <p:strVal val="visible"/>
                                      </p:to>
                                    </p:set>
                                    <p:animEffect transition="in" filter="checkerboard(across)">
                                      <p:cBhvr>
                                        <p:cTn id="15" dur="500"/>
                                        <p:tgtEl>
                                          <p:spTgt spid="297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547688" y="623888"/>
            <a:ext cx="8596312" cy="579437"/>
          </a:xfrm>
        </p:spPr>
        <p:txBody>
          <a:bodyPr/>
          <a:lstStyle/>
          <a:p>
            <a:pPr marL="812800" indent="-812800">
              <a:buFontTx/>
              <a:buAutoNum type="romanUcPeriod" startAt="2"/>
            </a:pPr>
            <a:r>
              <a:rPr lang="fr-FR" altLang="fr-FR" dirty="0" smtClean="0"/>
              <a:t>Transport de </a:t>
            </a:r>
            <a:r>
              <a:rPr lang="fr-FR" altLang="fr-FR" dirty="0"/>
              <a:t>l’énergie électrique</a:t>
            </a:r>
          </a:p>
        </p:txBody>
      </p:sp>
      <p:sp>
        <p:nvSpPr>
          <p:cNvPr id="37891" name="Rectangle 3"/>
          <p:cNvSpPr>
            <a:spLocks noGrp="1" noChangeArrowheads="1"/>
          </p:cNvSpPr>
          <p:nvPr>
            <p:ph type="body" idx="1"/>
          </p:nvPr>
        </p:nvSpPr>
        <p:spPr/>
        <p:txBody>
          <a:bodyPr/>
          <a:lstStyle/>
          <a:p>
            <a:r>
              <a:rPr lang="fr-FR" altLang="fr-FR"/>
              <a:t>L’énergie produit par la machine est envoyé soit :</a:t>
            </a:r>
          </a:p>
          <a:p>
            <a:r>
              <a:rPr lang="fr-FR" altLang="fr-FR"/>
              <a:t>- directement à un transformateur si le générateur est une machine synchrone. Puis, elle est ensuite envoyé au réseau EDF.</a:t>
            </a:r>
          </a:p>
          <a:p>
            <a:r>
              <a:rPr lang="fr-FR" altLang="fr-FR"/>
              <a:t>- à un convertisseur afin de l’adapter au réseau EDF si le générateur est un machine asynchrone. Ensuite, l’énergie va dans un transformateur pour être ensuite envoyé au réseau EDF.</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47688" y="623888"/>
            <a:ext cx="8596312" cy="579437"/>
          </a:xfrm>
        </p:spPr>
        <p:txBody>
          <a:bodyPr/>
          <a:lstStyle/>
          <a:p>
            <a:pPr marL="812800" indent="-812800">
              <a:buFontTx/>
              <a:buAutoNum type="romanUcPeriod" startAt="3"/>
            </a:pPr>
            <a:r>
              <a:rPr lang="fr-FR" altLang="fr-FR" dirty="0"/>
              <a:t>L’éolienne au </a:t>
            </a:r>
            <a:r>
              <a:rPr lang="fr-FR" altLang="fr-FR" dirty="0" smtClean="0"/>
              <a:t>sein </a:t>
            </a:r>
            <a:r>
              <a:rPr lang="fr-FR" altLang="fr-FR" dirty="0"/>
              <a:t>de l’environnement</a:t>
            </a:r>
          </a:p>
        </p:txBody>
      </p:sp>
      <p:sp>
        <p:nvSpPr>
          <p:cNvPr id="48131" name="Rectangle 3"/>
          <p:cNvSpPr>
            <a:spLocks noGrp="1" noChangeArrowheads="1"/>
          </p:cNvSpPr>
          <p:nvPr>
            <p:ph type="body" idx="1"/>
          </p:nvPr>
        </p:nvSpPr>
        <p:spPr>
          <a:xfrm>
            <a:off x="1371600" y="1700213"/>
            <a:ext cx="7772400" cy="2039937"/>
          </a:xfrm>
        </p:spPr>
        <p:txBody>
          <a:bodyPr/>
          <a:lstStyle/>
          <a:p>
            <a:pPr marL="381000" indent="-381000">
              <a:buFontTx/>
              <a:buAutoNum type="arabicParenR"/>
            </a:pPr>
            <a:r>
              <a:rPr lang="fr-FR" altLang="fr-FR" sz="3200" dirty="0"/>
              <a:t>Les avantages</a:t>
            </a:r>
          </a:p>
          <a:p>
            <a:pPr marL="1295400" lvl="2" indent="-381000"/>
            <a:r>
              <a:rPr lang="fr-FR" altLang="fr-FR" dirty="0"/>
              <a:t>Ne pollue pas</a:t>
            </a:r>
          </a:p>
          <a:p>
            <a:pPr marL="1295400" lvl="2" indent="-381000"/>
            <a:endParaRPr lang="fr-FR" altLang="fr-FR" dirty="0"/>
          </a:p>
        </p:txBody>
      </p:sp>
      <p:sp>
        <p:nvSpPr>
          <p:cNvPr id="48135" name="Text Box 7"/>
          <p:cNvSpPr txBox="1">
            <a:spLocks noChangeArrowheads="1"/>
          </p:cNvSpPr>
          <p:nvPr/>
        </p:nvSpPr>
        <p:spPr bwMode="auto">
          <a:xfrm>
            <a:off x="1403350" y="3860800"/>
            <a:ext cx="5976938"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anose="02020603050405020304" pitchFamily="18" charset="0"/>
              </a:defRPr>
            </a:lvl1pPr>
            <a:lvl2pPr marL="914400" indent="-457200" algn="l">
              <a:defRPr sz="2400">
                <a:solidFill>
                  <a:schemeClr val="tx1"/>
                </a:solidFill>
                <a:latin typeface="Times New Roman" panose="02020603050405020304" pitchFamily="18" charset="0"/>
              </a:defRPr>
            </a:lvl2pPr>
            <a:lvl3pPr marL="1371600" indent="-457200" algn="l">
              <a:defRPr sz="2400">
                <a:solidFill>
                  <a:schemeClr val="tx1"/>
                </a:solidFill>
                <a:latin typeface="Times New Roman" panose="02020603050405020304" pitchFamily="18" charset="0"/>
              </a:defRPr>
            </a:lvl3pPr>
            <a:lvl4pPr marL="1828800" indent="-457200" algn="l">
              <a:defRPr sz="2400">
                <a:solidFill>
                  <a:schemeClr val="tx1"/>
                </a:solidFill>
                <a:latin typeface="Times New Roman" panose="02020603050405020304" pitchFamily="18" charset="0"/>
              </a:defRPr>
            </a:lvl4pPr>
            <a:lvl5pPr marL="2286000" indent="-457200" algn="l">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AutoNum type="arabicParenR" startAt="2"/>
            </a:pPr>
            <a:r>
              <a:rPr lang="fr-FR" altLang="fr-FR" sz="3200" b="1" dirty="0"/>
              <a:t>Les inconvénients</a:t>
            </a:r>
          </a:p>
          <a:p>
            <a:pPr lvl="2">
              <a:spcBef>
                <a:spcPct val="50000"/>
              </a:spcBef>
            </a:pPr>
            <a:r>
              <a:rPr lang="fr-FR" altLang="fr-FR" sz="2000" b="1" dirty="0"/>
              <a:t>L’impact visuel</a:t>
            </a:r>
          </a:p>
          <a:p>
            <a:pPr lvl="2">
              <a:spcBef>
                <a:spcPct val="50000"/>
              </a:spcBef>
            </a:pPr>
            <a:r>
              <a:rPr lang="fr-FR" altLang="fr-FR" sz="2000" b="1" dirty="0" smtClean="0"/>
              <a:t>Le </a:t>
            </a:r>
            <a:r>
              <a:rPr lang="fr-FR" altLang="fr-FR" sz="2000" b="1" dirty="0"/>
              <a:t>coût</a:t>
            </a:r>
          </a:p>
        </p:txBody>
      </p:sp>
      <p:pic>
        <p:nvPicPr>
          <p:cNvPr id="48136" name="Picture 8"/>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580063" y="4149725"/>
            <a:ext cx="935037" cy="792163"/>
          </a:xfrm>
          <a:prstGeom prst="rect">
            <a:avLst/>
          </a:prstGeom>
          <a:noFill/>
          <a:extLst>
            <a:ext uri="{909E8E84-426E-40DD-AFC4-6F175D3DCCD1}">
              <a14:hiddenFill xmlns:a14="http://schemas.microsoft.com/office/drawing/2010/main">
                <a:solidFill>
                  <a:srgbClr val="FFFFFF"/>
                </a:solidFill>
              </a14:hiddenFill>
            </a:ext>
          </a:extLst>
        </p:spPr>
      </p:pic>
      <p:pic>
        <p:nvPicPr>
          <p:cNvPr id="48137" name="Picture 9"/>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508625" y="1700213"/>
            <a:ext cx="936625" cy="8175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1000"/>
                                        <p:tgtEl>
                                          <p:spTgt spid="48131">
                                            <p:txEl>
                                              <p:pRg st="0" end="0"/>
                                            </p:txEl>
                                          </p:spTgt>
                                        </p:tgtEl>
                                      </p:cBhvr>
                                    </p:animEffect>
                                    <p:anim calcmode="lin" valueType="num">
                                      <p:cBhvr>
                                        <p:cTn id="8" dur="1000" fill="hold"/>
                                        <p:tgtEl>
                                          <p:spTgt spid="48131">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48131">
                                            <p:txEl>
                                              <p:pRg st="0" end="0"/>
                                            </p:txEl>
                                          </p:spTgt>
                                        </p:tgtEl>
                                        <p:attrNameLst>
                                          <p:attrName>ppt_y</p:attrName>
                                        </p:attrNameLst>
                                      </p:cBhvr>
                                      <p:tavLst>
                                        <p:tav tm="0">
                                          <p:val>
                                            <p:strVal val="#ppt_y"/>
                                          </p:val>
                                        </p:tav>
                                        <p:tav tm="100000">
                                          <p:val>
                                            <p:strVal val="#ppt_y"/>
                                          </p:val>
                                        </p:tav>
                                      </p:tavLst>
                                    </p:anim>
                                  </p:childTnLst>
                                </p:cTn>
                              </p:par>
                              <p:par>
                                <p:cTn id="10" presetID="40" presetClass="entr" presetSubtype="0" fill="hold" grpId="0" nodeType="withEffect">
                                  <p:stCondLst>
                                    <p:cond delay="0"/>
                                  </p:stCondLst>
                                  <p:iterate type="lt">
                                    <p:tmPct val="10000"/>
                                  </p:iterate>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fade">
                                      <p:cBhvr>
                                        <p:cTn id="12" dur="1000"/>
                                        <p:tgtEl>
                                          <p:spTgt spid="48131">
                                            <p:txEl>
                                              <p:pRg st="1" end="1"/>
                                            </p:txEl>
                                          </p:spTgt>
                                        </p:tgtEl>
                                      </p:cBhvr>
                                    </p:animEffect>
                                    <p:anim calcmode="lin" valueType="num">
                                      <p:cBhvr>
                                        <p:cTn id="13" dur="1000" fill="hold"/>
                                        <p:tgtEl>
                                          <p:spTgt spid="48131">
                                            <p:txEl>
                                              <p:pRg st="1" end="1"/>
                                            </p:txEl>
                                          </p:spTgt>
                                        </p:tgtEl>
                                        <p:attrNameLst>
                                          <p:attrName>ppt_x</p:attrName>
                                        </p:attrNameLst>
                                      </p:cBhvr>
                                      <p:tavLst>
                                        <p:tav tm="0">
                                          <p:val>
                                            <p:strVal val="#ppt_x-.1"/>
                                          </p:val>
                                        </p:tav>
                                        <p:tav tm="100000">
                                          <p:val>
                                            <p:strVal val="#ppt_x"/>
                                          </p:val>
                                        </p:tav>
                                      </p:tavLst>
                                    </p:anim>
                                    <p:anim calcmode="lin" valueType="num">
                                      <p:cBhvr>
                                        <p:cTn id="14" dur="1000" fill="hold"/>
                                        <p:tgtEl>
                                          <p:spTgt spid="48131">
                                            <p:txEl>
                                              <p:pRg st="1" end="1"/>
                                            </p:txEl>
                                          </p:spTgt>
                                        </p:tgtEl>
                                        <p:attrNameLst>
                                          <p:attrName>ppt_y</p:attrName>
                                        </p:attrNameLst>
                                      </p:cBhvr>
                                      <p:tavLst>
                                        <p:tav tm="0">
                                          <p:val>
                                            <p:strVal val="#ppt_y"/>
                                          </p:val>
                                        </p:tav>
                                        <p:tav tm="100000">
                                          <p:val>
                                            <p:strVal val="#ppt_y"/>
                                          </p:val>
                                        </p:tav>
                                      </p:tavLst>
                                    </p:anim>
                                  </p:childTnLst>
                                </p:cTn>
                              </p:par>
                              <p:par>
                                <p:cTn id="15" presetID="5" presetClass="entr" presetSubtype="10" fill="hold" nodeType="withEffect">
                                  <p:stCondLst>
                                    <p:cond delay="0"/>
                                  </p:stCondLst>
                                  <p:childTnLst>
                                    <p:set>
                                      <p:cBhvr>
                                        <p:cTn id="16" dur="1" fill="hold">
                                          <p:stCondLst>
                                            <p:cond delay="0"/>
                                          </p:stCondLst>
                                        </p:cTn>
                                        <p:tgtEl>
                                          <p:spTgt spid="48137"/>
                                        </p:tgtEl>
                                        <p:attrNameLst>
                                          <p:attrName>style.visibility</p:attrName>
                                        </p:attrNameLst>
                                      </p:cBhvr>
                                      <p:to>
                                        <p:strVal val="visible"/>
                                      </p:to>
                                    </p:set>
                                    <p:animEffect transition="in" filter="checkerboard(across)">
                                      <p:cBhvr>
                                        <p:cTn id="17" dur="500"/>
                                        <p:tgtEl>
                                          <p:spTgt spid="4813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nodeType="clickEffect">
                                  <p:stCondLst>
                                    <p:cond delay="0"/>
                                  </p:stCondLst>
                                  <p:iterate type="lt">
                                    <p:tmPct val="10000"/>
                                  </p:iterate>
                                  <p:childTnLst>
                                    <p:set>
                                      <p:cBhvr>
                                        <p:cTn id="21" dur="1" fill="hold">
                                          <p:stCondLst>
                                            <p:cond delay="0"/>
                                          </p:stCondLst>
                                        </p:cTn>
                                        <p:tgtEl>
                                          <p:spTgt spid="48135">
                                            <p:txEl>
                                              <p:pRg st="0" end="0"/>
                                            </p:txEl>
                                          </p:spTgt>
                                        </p:tgtEl>
                                        <p:attrNameLst>
                                          <p:attrName>style.visibility</p:attrName>
                                        </p:attrNameLst>
                                      </p:cBhvr>
                                      <p:to>
                                        <p:strVal val="visible"/>
                                      </p:to>
                                    </p:set>
                                    <p:animEffect transition="in" filter="fade">
                                      <p:cBhvr>
                                        <p:cTn id="22" dur="1000"/>
                                        <p:tgtEl>
                                          <p:spTgt spid="48135">
                                            <p:txEl>
                                              <p:pRg st="0" end="0"/>
                                            </p:txEl>
                                          </p:spTgt>
                                        </p:tgtEl>
                                      </p:cBhvr>
                                    </p:animEffect>
                                    <p:anim calcmode="lin" valueType="num">
                                      <p:cBhvr>
                                        <p:cTn id="23" dur="1000" fill="hold"/>
                                        <p:tgtEl>
                                          <p:spTgt spid="48135">
                                            <p:txEl>
                                              <p:pRg st="0" end="0"/>
                                            </p:txEl>
                                          </p:spTgt>
                                        </p:tgtEl>
                                        <p:attrNameLst>
                                          <p:attrName>ppt_x</p:attrName>
                                        </p:attrNameLst>
                                      </p:cBhvr>
                                      <p:tavLst>
                                        <p:tav tm="0">
                                          <p:val>
                                            <p:strVal val="#ppt_x-.1"/>
                                          </p:val>
                                        </p:tav>
                                        <p:tav tm="100000">
                                          <p:val>
                                            <p:strVal val="#ppt_x"/>
                                          </p:val>
                                        </p:tav>
                                      </p:tavLst>
                                    </p:anim>
                                    <p:anim calcmode="lin" valueType="num">
                                      <p:cBhvr>
                                        <p:cTn id="24" dur="1000" fill="hold"/>
                                        <p:tgtEl>
                                          <p:spTgt spid="48135">
                                            <p:txEl>
                                              <p:pRg st="0" end="0"/>
                                            </p:txEl>
                                          </p:spTgt>
                                        </p:tgtEl>
                                        <p:attrNameLst>
                                          <p:attrName>ppt_y</p:attrName>
                                        </p:attrNameLst>
                                      </p:cBhvr>
                                      <p:tavLst>
                                        <p:tav tm="0">
                                          <p:val>
                                            <p:strVal val="#ppt_y"/>
                                          </p:val>
                                        </p:tav>
                                        <p:tav tm="100000">
                                          <p:val>
                                            <p:strVal val="#ppt_y"/>
                                          </p:val>
                                        </p:tav>
                                      </p:tavLst>
                                    </p:anim>
                                  </p:childTnLst>
                                </p:cTn>
                              </p:par>
                              <p:par>
                                <p:cTn id="25" presetID="40" presetClass="entr" presetSubtype="0" fill="hold" nodeType="withEffect">
                                  <p:stCondLst>
                                    <p:cond delay="0"/>
                                  </p:stCondLst>
                                  <p:iterate type="lt">
                                    <p:tmPct val="10000"/>
                                  </p:iterate>
                                  <p:childTnLst>
                                    <p:set>
                                      <p:cBhvr>
                                        <p:cTn id="26" dur="1" fill="hold">
                                          <p:stCondLst>
                                            <p:cond delay="0"/>
                                          </p:stCondLst>
                                        </p:cTn>
                                        <p:tgtEl>
                                          <p:spTgt spid="48135">
                                            <p:txEl>
                                              <p:pRg st="1" end="1"/>
                                            </p:txEl>
                                          </p:spTgt>
                                        </p:tgtEl>
                                        <p:attrNameLst>
                                          <p:attrName>style.visibility</p:attrName>
                                        </p:attrNameLst>
                                      </p:cBhvr>
                                      <p:to>
                                        <p:strVal val="visible"/>
                                      </p:to>
                                    </p:set>
                                    <p:animEffect transition="in" filter="fade">
                                      <p:cBhvr>
                                        <p:cTn id="27" dur="1000"/>
                                        <p:tgtEl>
                                          <p:spTgt spid="48135">
                                            <p:txEl>
                                              <p:pRg st="1" end="1"/>
                                            </p:txEl>
                                          </p:spTgt>
                                        </p:tgtEl>
                                      </p:cBhvr>
                                    </p:animEffect>
                                    <p:anim calcmode="lin" valueType="num">
                                      <p:cBhvr>
                                        <p:cTn id="28" dur="1000" fill="hold"/>
                                        <p:tgtEl>
                                          <p:spTgt spid="48135">
                                            <p:txEl>
                                              <p:pRg st="1" end="1"/>
                                            </p:txEl>
                                          </p:spTgt>
                                        </p:tgtEl>
                                        <p:attrNameLst>
                                          <p:attrName>ppt_x</p:attrName>
                                        </p:attrNameLst>
                                      </p:cBhvr>
                                      <p:tavLst>
                                        <p:tav tm="0">
                                          <p:val>
                                            <p:strVal val="#ppt_x-.1"/>
                                          </p:val>
                                        </p:tav>
                                        <p:tav tm="100000">
                                          <p:val>
                                            <p:strVal val="#ppt_x"/>
                                          </p:val>
                                        </p:tav>
                                      </p:tavLst>
                                    </p:anim>
                                    <p:anim calcmode="lin" valueType="num">
                                      <p:cBhvr>
                                        <p:cTn id="29" dur="1000" fill="hold"/>
                                        <p:tgtEl>
                                          <p:spTgt spid="48135">
                                            <p:txEl>
                                              <p:pRg st="1" end="1"/>
                                            </p:txEl>
                                          </p:spTgt>
                                        </p:tgtEl>
                                        <p:attrNameLst>
                                          <p:attrName>ppt_y</p:attrName>
                                        </p:attrNameLst>
                                      </p:cBhvr>
                                      <p:tavLst>
                                        <p:tav tm="0">
                                          <p:val>
                                            <p:strVal val="#ppt_y"/>
                                          </p:val>
                                        </p:tav>
                                        <p:tav tm="100000">
                                          <p:val>
                                            <p:strVal val="#ppt_y"/>
                                          </p:val>
                                        </p:tav>
                                      </p:tavLst>
                                    </p:anim>
                                  </p:childTnLst>
                                </p:cTn>
                              </p:par>
                              <p:par>
                                <p:cTn id="30" presetID="40" presetClass="entr" presetSubtype="0" fill="hold" nodeType="withEffect">
                                  <p:stCondLst>
                                    <p:cond delay="0"/>
                                  </p:stCondLst>
                                  <p:iterate type="lt">
                                    <p:tmPct val="10000"/>
                                  </p:iterate>
                                  <p:childTnLst>
                                    <p:set>
                                      <p:cBhvr>
                                        <p:cTn id="31" dur="1" fill="hold">
                                          <p:stCondLst>
                                            <p:cond delay="0"/>
                                          </p:stCondLst>
                                        </p:cTn>
                                        <p:tgtEl>
                                          <p:spTgt spid="48135">
                                            <p:txEl>
                                              <p:pRg st="2" end="2"/>
                                            </p:txEl>
                                          </p:spTgt>
                                        </p:tgtEl>
                                        <p:attrNameLst>
                                          <p:attrName>style.visibility</p:attrName>
                                        </p:attrNameLst>
                                      </p:cBhvr>
                                      <p:to>
                                        <p:strVal val="visible"/>
                                      </p:to>
                                    </p:set>
                                    <p:animEffect transition="in" filter="fade">
                                      <p:cBhvr>
                                        <p:cTn id="32" dur="1000"/>
                                        <p:tgtEl>
                                          <p:spTgt spid="48135">
                                            <p:txEl>
                                              <p:pRg st="2" end="2"/>
                                            </p:txEl>
                                          </p:spTgt>
                                        </p:tgtEl>
                                      </p:cBhvr>
                                    </p:animEffect>
                                    <p:anim calcmode="lin" valueType="num">
                                      <p:cBhvr>
                                        <p:cTn id="33" dur="1000" fill="hold"/>
                                        <p:tgtEl>
                                          <p:spTgt spid="48135">
                                            <p:txEl>
                                              <p:pRg st="2" end="2"/>
                                            </p:txEl>
                                          </p:spTgt>
                                        </p:tgtEl>
                                        <p:attrNameLst>
                                          <p:attrName>ppt_x</p:attrName>
                                        </p:attrNameLst>
                                      </p:cBhvr>
                                      <p:tavLst>
                                        <p:tav tm="0">
                                          <p:val>
                                            <p:strVal val="#ppt_x-.1"/>
                                          </p:val>
                                        </p:tav>
                                        <p:tav tm="100000">
                                          <p:val>
                                            <p:strVal val="#ppt_x"/>
                                          </p:val>
                                        </p:tav>
                                      </p:tavLst>
                                    </p:anim>
                                    <p:anim calcmode="lin" valueType="num">
                                      <p:cBhvr>
                                        <p:cTn id="34" dur="1000" fill="hold"/>
                                        <p:tgtEl>
                                          <p:spTgt spid="48135">
                                            <p:txEl>
                                              <p:pRg st="2" end="2"/>
                                            </p:txEl>
                                          </p:spTgt>
                                        </p:tgtEl>
                                        <p:attrNameLst>
                                          <p:attrName>ppt_y</p:attrName>
                                        </p:attrNameLst>
                                      </p:cBhvr>
                                      <p:tavLst>
                                        <p:tav tm="0">
                                          <p:val>
                                            <p:strVal val="#ppt_y"/>
                                          </p:val>
                                        </p:tav>
                                        <p:tav tm="100000">
                                          <p:val>
                                            <p:strVal val="#ppt_y"/>
                                          </p:val>
                                        </p:tav>
                                      </p:tavLst>
                                    </p:anim>
                                  </p:childTnLst>
                                </p:cTn>
                              </p:par>
                              <p:par>
                                <p:cTn id="35" presetID="5" presetClass="entr" presetSubtype="10" fill="hold" nodeType="withEffect">
                                  <p:stCondLst>
                                    <p:cond delay="0"/>
                                  </p:stCondLst>
                                  <p:childTnLst>
                                    <p:set>
                                      <p:cBhvr>
                                        <p:cTn id="36" dur="1" fill="hold">
                                          <p:stCondLst>
                                            <p:cond delay="0"/>
                                          </p:stCondLst>
                                        </p:cTn>
                                        <p:tgtEl>
                                          <p:spTgt spid="48136"/>
                                        </p:tgtEl>
                                        <p:attrNameLst>
                                          <p:attrName>style.visibility</p:attrName>
                                        </p:attrNameLst>
                                      </p:cBhvr>
                                      <p:to>
                                        <p:strVal val="visible"/>
                                      </p:to>
                                    </p:set>
                                    <p:animEffect transition="in" filter="checkerboard(across)">
                                      <p:cBhvr>
                                        <p:cTn id="37" dur="500"/>
                                        <p:tgtEl>
                                          <p:spTgt spid="48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7688" y="622012"/>
            <a:ext cx="8596312" cy="584775"/>
          </a:xfrm>
        </p:spPr>
        <p:txBody>
          <a:bodyPr/>
          <a:lstStyle/>
          <a:p>
            <a:r>
              <a:rPr lang="fr-FR" dirty="0" smtClean="0"/>
              <a:t>Energie grise / Energie verte</a:t>
            </a:r>
            <a:endParaRPr lang="fr-FR" dirty="0"/>
          </a:p>
        </p:txBody>
      </p:sp>
      <p:pic>
        <p:nvPicPr>
          <p:cNvPr id="4" name="Espace réservé du contenu 3"/>
          <p:cNvPicPr>
            <a:picLocks noGrp="1" noChangeAspect="1"/>
          </p:cNvPicPr>
          <p:nvPr>
            <p:ph idx="1"/>
          </p:nvPr>
        </p:nvPicPr>
        <p:blipFill rotWithShape="1">
          <a:blip r:embed="rId2"/>
          <a:srcRect l="2973" t="21752" r="3153" b="3848"/>
          <a:stretch/>
        </p:blipFill>
        <p:spPr>
          <a:xfrm>
            <a:off x="827584" y="1700808"/>
            <a:ext cx="7560840" cy="4176464"/>
          </a:xfrm>
          <a:prstGeom prst="rect">
            <a:avLst/>
          </a:prstGeom>
        </p:spPr>
      </p:pic>
    </p:spTree>
    <p:extLst>
      <p:ext uri="{BB962C8B-B14F-4D97-AF65-F5344CB8AC3E}">
        <p14:creationId xmlns:p14="http://schemas.microsoft.com/office/powerpoint/2010/main" val="248686184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47688" y="623888"/>
            <a:ext cx="8596312" cy="579437"/>
          </a:xfrm>
        </p:spPr>
        <p:txBody>
          <a:bodyPr/>
          <a:lstStyle/>
          <a:p>
            <a:r>
              <a:rPr lang="fr-FR" altLang="fr-FR"/>
              <a:t>Conclusion</a:t>
            </a:r>
          </a:p>
        </p:txBody>
      </p:sp>
      <p:sp>
        <p:nvSpPr>
          <p:cNvPr id="33795" name="Rectangle 3"/>
          <p:cNvSpPr>
            <a:spLocks noGrp="1" noChangeArrowheads="1"/>
          </p:cNvSpPr>
          <p:nvPr>
            <p:ph type="body" sz="half" idx="1"/>
          </p:nvPr>
        </p:nvSpPr>
        <p:spPr>
          <a:xfrm>
            <a:off x="827088" y="1700213"/>
            <a:ext cx="7315200" cy="3657600"/>
          </a:xfrm>
        </p:spPr>
        <p:txBody>
          <a:bodyPr/>
          <a:lstStyle/>
          <a:p>
            <a:pPr marL="0" indent="0" algn="ctr">
              <a:lnSpc>
                <a:spcPct val="90000"/>
              </a:lnSpc>
            </a:pPr>
            <a:r>
              <a:rPr lang="fr-FR" altLang="fr-FR" dirty="0"/>
              <a:t>Le fonctionnement des grandes éoliennes reste simple mais demande une attention particulière.</a:t>
            </a:r>
          </a:p>
          <a:p>
            <a:pPr marL="0" indent="0" algn="ctr">
              <a:lnSpc>
                <a:spcPct val="90000"/>
              </a:lnSpc>
            </a:pPr>
            <a:r>
              <a:rPr lang="fr-FR" altLang="fr-FR" dirty="0"/>
              <a:t>La principale qualité de cette source d’énergie </a:t>
            </a:r>
            <a:r>
              <a:rPr lang="fr-FR" altLang="fr-FR" dirty="0" smtClean="0"/>
              <a:t>est </a:t>
            </a:r>
            <a:r>
              <a:rPr lang="fr-FR" altLang="fr-FR" dirty="0"/>
              <a:t>qu’elle ne pollue pas. </a:t>
            </a:r>
          </a:p>
          <a:p>
            <a:pPr marL="0" indent="0" algn="ctr">
              <a:lnSpc>
                <a:spcPct val="90000"/>
              </a:lnSpc>
            </a:pPr>
            <a:r>
              <a:rPr lang="fr-FR" altLang="fr-FR" dirty="0"/>
              <a:t>Un parc à éolienne peut alimenter une région entière sans le </a:t>
            </a:r>
            <a:r>
              <a:rPr lang="fr-FR" altLang="fr-FR" dirty="0" smtClean="0"/>
              <a:t>soutien </a:t>
            </a:r>
            <a:r>
              <a:rPr lang="fr-FR" altLang="fr-FR" dirty="0"/>
              <a:t>de centrales électriques. </a:t>
            </a:r>
          </a:p>
          <a:p>
            <a:pPr marL="0" indent="0" algn="ctr">
              <a:lnSpc>
                <a:spcPct val="90000"/>
              </a:lnSpc>
            </a:pPr>
            <a:endParaRPr lang="fr-FR" altLang="fr-FR" dirty="0"/>
          </a:p>
          <a:p>
            <a:pPr marL="0" indent="0" algn="ctr">
              <a:lnSpc>
                <a:spcPct val="90000"/>
              </a:lnSpc>
            </a:pPr>
            <a:endParaRPr lang="fr-FR" altLang="fr-FR" dirty="0"/>
          </a:p>
          <a:p>
            <a:pPr marL="0" indent="0" algn="ctr">
              <a:lnSpc>
                <a:spcPct val="90000"/>
              </a:lnSpc>
            </a:pPr>
            <a:endParaRPr lang="fr-FR" altLang="fr-FR"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620713"/>
            <a:ext cx="8596313" cy="579437"/>
          </a:xfrm>
        </p:spPr>
        <p:txBody>
          <a:bodyPr/>
          <a:lstStyle/>
          <a:p>
            <a:r>
              <a:rPr lang="fr-FR" altLang="fr-FR"/>
              <a:t>Sources</a:t>
            </a:r>
          </a:p>
        </p:txBody>
      </p:sp>
      <p:sp>
        <p:nvSpPr>
          <p:cNvPr id="50179" name="Rectangle 3"/>
          <p:cNvSpPr>
            <a:spLocks noGrp="1" noChangeArrowheads="1"/>
          </p:cNvSpPr>
          <p:nvPr>
            <p:ph type="body" idx="1"/>
          </p:nvPr>
        </p:nvSpPr>
        <p:spPr>
          <a:xfrm>
            <a:off x="2771775" y="2743200"/>
            <a:ext cx="7772400" cy="4114800"/>
          </a:xfrm>
        </p:spPr>
        <p:txBody>
          <a:bodyPr/>
          <a:lstStyle/>
          <a:p>
            <a:r>
              <a:rPr lang="fr-FR" altLang="fr-FR" sz="2800"/>
              <a:t>www.winpower.org</a:t>
            </a:r>
          </a:p>
          <a:p>
            <a:r>
              <a:rPr lang="fr-FR" altLang="fr-FR" sz="2800"/>
              <a:t>www.éolienne.org</a:t>
            </a:r>
          </a:p>
          <a:p>
            <a:endParaRPr lang="fr-FR" altLang="fr-FR" sz="240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333375"/>
            <a:ext cx="8596313" cy="579438"/>
          </a:xfrm>
        </p:spPr>
        <p:txBody>
          <a:bodyPr/>
          <a:lstStyle/>
          <a:p>
            <a:r>
              <a:rPr lang="fr-FR" altLang="fr-FR"/>
              <a:t>plan</a:t>
            </a:r>
          </a:p>
        </p:txBody>
      </p:sp>
      <p:sp>
        <p:nvSpPr>
          <p:cNvPr id="35843" name="Rectangle 3"/>
          <p:cNvSpPr>
            <a:spLocks noGrp="1" noChangeArrowheads="1"/>
          </p:cNvSpPr>
          <p:nvPr>
            <p:ph type="body" idx="1"/>
          </p:nvPr>
        </p:nvSpPr>
        <p:spPr>
          <a:xfrm>
            <a:off x="971550" y="1268412"/>
            <a:ext cx="7704138" cy="5184923"/>
          </a:xfrm>
        </p:spPr>
        <p:txBody>
          <a:bodyPr/>
          <a:lstStyle/>
          <a:p>
            <a:pPr marL="508000" indent="-508000">
              <a:buFontTx/>
              <a:buAutoNum type="romanUcPeriod"/>
            </a:pPr>
            <a:r>
              <a:rPr lang="fr-FR" altLang="fr-FR" sz="3200" dirty="0"/>
              <a:t> </a:t>
            </a:r>
            <a:r>
              <a:rPr lang="fr-FR" altLang="fr-FR" sz="3200" dirty="0" smtClean="0"/>
              <a:t>Généralités </a:t>
            </a:r>
          </a:p>
          <a:p>
            <a:pPr marL="508000" indent="-508000">
              <a:buFontTx/>
              <a:buAutoNum type="romanUcPeriod"/>
            </a:pPr>
            <a:r>
              <a:rPr lang="fr-FR" altLang="fr-FR" sz="3200" dirty="0" smtClean="0"/>
              <a:t>Description</a:t>
            </a:r>
          </a:p>
          <a:p>
            <a:pPr marL="965200" lvl="1" indent="-508000">
              <a:buFontTx/>
              <a:buAutoNum type="arabicParenR"/>
            </a:pPr>
            <a:r>
              <a:rPr lang="fr-FR" altLang="fr-FR" sz="2400" dirty="0"/>
              <a:t>La </a:t>
            </a:r>
            <a:r>
              <a:rPr lang="fr-FR" altLang="fr-FR" sz="2400" dirty="0" smtClean="0"/>
              <a:t>nacelle</a:t>
            </a:r>
          </a:p>
          <a:p>
            <a:pPr marL="965200" lvl="1" indent="-508000">
              <a:buFontTx/>
              <a:buAutoNum type="arabicParenR"/>
            </a:pPr>
            <a:r>
              <a:rPr lang="fr-FR" altLang="fr-FR" sz="2400" dirty="0" smtClean="0"/>
              <a:t>La tour</a:t>
            </a:r>
            <a:endParaRPr lang="fr-FR" altLang="fr-FR" sz="2400" dirty="0" smtClean="0"/>
          </a:p>
          <a:p>
            <a:pPr marL="508000" indent="-508000">
              <a:buFontTx/>
              <a:buAutoNum type="romanUcPeriod"/>
            </a:pPr>
            <a:r>
              <a:rPr lang="fr-FR" altLang="fr-FR" sz="3200" dirty="0" smtClean="0"/>
              <a:t>Transport de l’énergie électrique</a:t>
            </a:r>
            <a:endParaRPr lang="fr-FR" altLang="fr-FR" sz="3200" dirty="0"/>
          </a:p>
          <a:p>
            <a:pPr marL="508000" indent="-508000">
              <a:buFontTx/>
              <a:buAutoNum type="romanUcPeriod" startAt="3"/>
            </a:pPr>
            <a:r>
              <a:rPr lang="fr-FR" altLang="fr-FR" sz="3200" dirty="0"/>
              <a:t> L’éolienne au </a:t>
            </a:r>
            <a:r>
              <a:rPr lang="fr-FR" altLang="fr-FR" sz="3200" dirty="0" smtClean="0"/>
              <a:t>sein </a:t>
            </a:r>
            <a:r>
              <a:rPr lang="fr-FR" altLang="fr-FR" sz="3200" dirty="0"/>
              <a:t>de l’environnement</a:t>
            </a:r>
          </a:p>
          <a:p>
            <a:pPr marL="965200" lvl="1" indent="-508000">
              <a:buSzTx/>
              <a:buFontTx/>
              <a:buAutoNum type="arabicParenR"/>
            </a:pPr>
            <a:r>
              <a:rPr lang="fr-FR" altLang="fr-FR" sz="2400" dirty="0"/>
              <a:t>Les avantages</a:t>
            </a:r>
          </a:p>
          <a:p>
            <a:pPr marL="965200" lvl="1" indent="-508000">
              <a:buSzTx/>
              <a:buFontTx/>
              <a:buAutoNum type="arabicParenR"/>
            </a:pPr>
            <a:r>
              <a:rPr lang="fr-FR" altLang="fr-FR" sz="2400" dirty="0"/>
              <a:t>Les inconvénient</a:t>
            </a:r>
            <a:r>
              <a:rPr lang="fr-FR" altLang="fr-FR" sz="2400" dirty="0">
                <a:solidFill>
                  <a:schemeClr val="bg1"/>
                </a:solidFill>
              </a:rPr>
              <a:t>s</a:t>
            </a:r>
          </a:p>
          <a:p>
            <a:pPr marL="508000" indent="-508000">
              <a:buFontTx/>
              <a:buAutoNum type="romanUcPeriod" startAt="2"/>
            </a:pPr>
            <a:endParaRPr lang="fr-FR" altLang="fr-FR" sz="3200" dirty="0"/>
          </a:p>
          <a:p>
            <a:pPr marL="508000" indent="-508000">
              <a:buFontTx/>
              <a:buChar char="•"/>
            </a:pPr>
            <a:endParaRPr lang="fr-FR" altLang="fr-FR"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fade">
                                      <p:cBhvr>
                                        <p:cTn id="7" dur="1000"/>
                                        <p:tgtEl>
                                          <p:spTgt spid="35843">
                                            <p:txEl>
                                              <p:pRg st="0" end="0"/>
                                            </p:txEl>
                                          </p:spTgt>
                                        </p:tgtEl>
                                      </p:cBhvr>
                                    </p:animEffect>
                                    <p:anim calcmode="lin" valueType="num">
                                      <p:cBhvr>
                                        <p:cTn id="8" dur="10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584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584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5843">
                                            <p:txEl>
                                              <p:pRg st="1" end="1"/>
                                            </p:txEl>
                                          </p:spTgt>
                                        </p:tgtEl>
                                        <p:attrNameLst>
                                          <p:attrName>style.visibility</p:attrName>
                                        </p:attrNameLst>
                                      </p:cBhvr>
                                      <p:to>
                                        <p:strVal val="visible"/>
                                      </p:to>
                                    </p:set>
                                    <p:animEffect transition="in" filter="fade">
                                      <p:cBhvr>
                                        <p:cTn id="15" dur="1000"/>
                                        <p:tgtEl>
                                          <p:spTgt spid="35843">
                                            <p:txEl>
                                              <p:pRg st="1" end="1"/>
                                            </p:txEl>
                                          </p:spTgt>
                                        </p:tgtEl>
                                      </p:cBhvr>
                                    </p:animEffect>
                                    <p:anim calcmode="lin" valueType="num">
                                      <p:cBhvr>
                                        <p:cTn id="16" dur="10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584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5843">
                                            <p:txEl>
                                              <p:pRg st="1" end="1"/>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35843">
                                            <p:txEl>
                                              <p:pRg st="2" end="2"/>
                                            </p:txEl>
                                          </p:spTgt>
                                        </p:tgtEl>
                                        <p:attrNameLst>
                                          <p:attrName>style.visibility</p:attrName>
                                        </p:attrNameLst>
                                      </p:cBhvr>
                                      <p:to>
                                        <p:strVal val="visible"/>
                                      </p:to>
                                    </p:set>
                                    <p:animEffect transition="in" filter="fade">
                                      <p:cBhvr>
                                        <p:cTn id="21" dur="1000"/>
                                        <p:tgtEl>
                                          <p:spTgt spid="35843">
                                            <p:txEl>
                                              <p:pRg st="2" end="2"/>
                                            </p:txEl>
                                          </p:spTgt>
                                        </p:tgtEl>
                                      </p:cBhvr>
                                    </p:animEffect>
                                    <p:anim calcmode="lin" valueType="num">
                                      <p:cBhvr>
                                        <p:cTn id="22" dur="10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584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5843">
                                            <p:txEl>
                                              <p:pRg st="2" end="2"/>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5843">
                                            <p:txEl>
                                              <p:pRg st="3" end="3"/>
                                            </p:txEl>
                                          </p:spTgt>
                                        </p:tgtEl>
                                        <p:attrNameLst>
                                          <p:attrName>style.visibility</p:attrName>
                                        </p:attrNameLst>
                                      </p:cBhvr>
                                      <p:to>
                                        <p:strVal val="visible"/>
                                      </p:to>
                                    </p:set>
                                    <p:animEffect transition="in" filter="fade">
                                      <p:cBhvr>
                                        <p:cTn id="27" dur="1000"/>
                                        <p:tgtEl>
                                          <p:spTgt spid="35843">
                                            <p:txEl>
                                              <p:pRg st="3" end="3"/>
                                            </p:txEl>
                                          </p:spTgt>
                                        </p:tgtEl>
                                      </p:cBhvr>
                                    </p:animEffect>
                                    <p:anim calcmode="lin" valueType="num">
                                      <p:cBhvr>
                                        <p:cTn id="28" dur="1000" fill="hold"/>
                                        <p:tgtEl>
                                          <p:spTgt spid="35843">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5843">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584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35843">
                                            <p:txEl>
                                              <p:pRg st="4" end="4"/>
                                            </p:txEl>
                                          </p:spTgt>
                                        </p:tgtEl>
                                        <p:attrNameLst>
                                          <p:attrName>style.visibility</p:attrName>
                                        </p:attrNameLst>
                                      </p:cBhvr>
                                      <p:to>
                                        <p:strVal val="visible"/>
                                      </p:to>
                                    </p:set>
                                    <p:animEffect transition="in" filter="fade">
                                      <p:cBhvr>
                                        <p:cTn id="35" dur="1000"/>
                                        <p:tgtEl>
                                          <p:spTgt spid="35843">
                                            <p:txEl>
                                              <p:pRg st="4" end="4"/>
                                            </p:txEl>
                                          </p:spTgt>
                                        </p:tgtEl>
                                      </p:cBhvr>
                                    </p:animEffect>
                                    <p:anim calcmode="lin" valueType="num">
                                      <p:cBhvr>
                                        <p:cTn id="36" dur="1000" fill="hold"/>
                                        <p:tgtEl>
                                          <p:spTgt spid="35843">
                                            <p:txEl>
                                              <p:pRg st="4" end="4"/>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5843">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584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7" presetClass="entr" presetSubtype="0" fill="hold" grpId="0" nodeType="clickEffect">
                                  <p:stCondLst>
                                    <p:cond delay="0"/>
                                  </p:stCondLst>
                                  <p:childTnLst>
                                    <p:set>
                                      <p:cBhvr>
                                        <p:cTn id="42" dur="1" fill="hold">
                                          <p:stCondLst>
                                            <p:cond delay="0"/>
                                          </p:stCondLst>
                                        </p:cTn>
                                        <p:tgtEl>
                                          <p:spTgt spid="35843">
                                            <p:txEl>
                                              <p:pRg st="5" end="5"/>
                                            </p:txEl>
                                          </p:spTgt>
                                        </p:tgtEl>
                                        <p:attrNameLst>
                                          <p:attrName>style.visibility</p:attrName>
                                        </p:attrNameLst>
                                      </p:cBhvr>
                                      <p:to>
                                        <p:strVal val="visible"/>
                                      </p:to>
                                    </p:set>
                                    <p:animEffect transition="in" filter="fade">
                                      <p:cBhvr>
                                        <p:cTn id="43" dur="1000"/>
                                        <p:tgtEl>
                                          <p:spTgt spid="35843">
                                            <p:txEl>
                                              <p:pRg st="5" end="5"/>
                                            </p:txEl>
                                          </p:spTgt>
                                        </p:tgtEl>
                                      </p:cBhvr>
                                    </p:animEffect>
                                    <p:anim calcmode="lin" valueType="num">
                                      <p:cBhvr>
                                        <p:cTn id="44" dur="1000" fill="hold"/>
                                        <p:tgtEl>
                                          <p:spTgt spid="35843">
                                            <p:txEl>
                                              <p:pRg st="5" end="5"/>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5843">
                                            <p:txEl>
                                              <p:pRg st="5" end="5"/>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5843">
                                            <p:txEl>
                                              <p:pRg st="5" end="5"/>
                                            </p:txEl>
                                          </p:spTgt>
                                        </p:tgtEl>
                                        <p:attrNameLst>
                                          <p:attrName>ppt_y</p:attrName>
                                        </p:attrNameLst>
                                      </p:cBhvr>
                                      <p:tavLst>
                                        <p:tav tm="0">
                                          <p:val>
                                            <p:strVal val="#ppt_y-.03"/>
                                          </p:val>
                                        </p:tav>
                                        <p:tav tm="100000">
                                          <p:val>
                                            <p:strVal val="#ppt_y"/>
                                          </p:val>
                                        </p:tav>
                                      </p:tavLst>
                                    </p:anim>
                                  </p:childTnLst>
                                </p:cTn>
                              </p:par>
                              <p:par>
                                <p:cTn id="47" presetID="37" presetClass="entr" presetSubtype="0" fill="hold" grpId="0" nodeType="withEffect">
                                  <p:stCondLst>
                                    <p:cond delay="0"/>
                                  </p:stCondLst>
                                  <p:childTnLst>
                                    <p:set>
                                      <p:cBhvr>
                                        <p:cTn id="48" dur="1" fill="hold">
                                          <p:stCondLst>
                                            <p:cond delay="0"/>
                                          </p:stCondLst>
                                        </p:cTn>
                                        <p:tgtEl>
                                          <p:spTgt spid="35843">
                                            <p:txEl>
                                              <p:pRg st="6" end="6"/>
                                            </p:txEl>
                                          </p:spTgt>
                                        </p:tgtEl>
                                        <p:attrNameLst>
                                          <p:attrName>style.visibility</p:attrName>
                                        </p:attrNameLst>
                                      </p:cBhvr>
                                      <p:to>
                                        <p:strVal val="visible"/>
                                      </p:to>
                                    </p:set>
                                    <p:animEffect transition="in" filter="fade">
                                      <p:cBhvr>
                                        <p:cTn id="49" dur="1000"/>
                                        <p:tgtEl>
                                          <p:spTgt spid="35843">
                                            <p:txEl>
                                              <p:pRg st="6" end="6"/>
                                            </p:txEl>
                                          </p:spTgt>
                                        </p:tgtEl>
                                      </p:cBhvr>
                                    </p:animEffect>
                                    <p:anim calcmode="lin" valueType="num">
                                      <p:cBhvr>
                                        <p:cTn id="50" dur="1000" fill="hold"/>
                                        <p:tgtEl>
                                          <p:spTgt spid="35843">
                                            <p:txEl>
                                              <p:pRg st="6" end="6"/>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35843">
                                            <p:txEl>
                                              <p:pRg st="6" end="6"/>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35843">
                                            <p:txEl>
                                              <p:pRg st="6" end="6"/>
                                            </p:txEl>
                                          </p:spTgt>
                                        </p:tgtEl>
                                        <p:attrNameLst>
                                          <p:attrName>ppt_y</p:attrName>
                                        </p:attrNameLst>
                                      </p:cBhvr>
                                      <p:tavLst>
                                        <p:tav tm="0">
                                          <p:val>
                                            <p:strVal val="#ppt_y-.03"/>
                                          </p:val>
                                        </p:tav>
                                        <p:tav tm="100000">
                                          <p:val>
                                            <p:strVal val="#ppt_y"/>
                                          </p:val>
                                        </p:tav>
                                      </p:tavLst>
                                    </p:anim>
                                  </p:childTnLst>
                                </p:cTn>
                              </p:par>
                              <p:par>
                                <p:cTn id="53" presetID="37" presetClass="entr" presetSubtype="0" fill="hold" grpId="0" nodeType="withEffect">
                                  <p:stCondLst>
                                    <p:cond delay="0"/>
                                  </p:stCondLst>
                                  <p:childTnLst>
                                    <p:set>
                                      <p:cBhvr>
                                        <p:cTn id="54" dur="1" fill="hold">
                                          <p:stCondLst>
                                            <p:cond delay="0"/>
                                          </p:stCondLst>
                                        </p:cTn>
                                        <p:tgtEl>
                                          <p:spTgt spid="35843">
                                            <p:txEl>
                                              <p:pRg st="7" end="7"/>
                                            </p:txEl>
                                          </p:spTgt>
                                        </p:tgtEl>
                                        <p:attrNameLst>
                                          <p:attrName>style.visibility</p:attrName>
                                        </p:attrNameLst>
                                      </p:cBhvr>
                                      <p:to>
                                        <p:strVal val="visible"/>
                                      </p:to>
                                    </p:set>
                                    <p:animEffect transition="in" filter="fade">
                                      <p:cBhvr>
                                        <p:cTn id="55" dur="1000"/>
                                        <p:tgtEl>
                                          <p:spTgt spid="35843">
                                            <p:txEl>
                                              <p:pRg st="7" end="7"/>
                                            </p:txEl>
                                          </p:spTgt>
                                        </p:tgtEl>
                                      </p:cBhvr>
                                    </p:animEffect>
                                    <p:anim calcmode="lin" valueType="num">
                                      <p:cBhvr>
                                        <p:cTn id="56" dur="1000" fill="hold"/>
                                        <p:tgtEl>
                                          <p:spTgt spid="35843">
                                            <p:txEl>
                                              <p:pRg st="7" end="7"/>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5843">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584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7688" y="622012"/>
            <a:ext cx="8596312" cy="584775"/>
          </a:xfrm>
        </p:spPr>
        <p:txBody>
          <a:bodyPr/>
          <a:lstStyle/>
          <a:p>
            <a:r>
              <a:rPr lang="fr-FR" dirty="0" smtClean="0"/>
              <a:t>Les ressources énergétiques renouvelables</a:t>
            </a:r>
            <a:endParaRPr lang="fr-FR" dirty="0"/>
          </a:p>
        </p:txBody>
      </p:sp>
      <p:pic>
        <p:nvPicPr>
          <p:cNvPr id="4" name="Espace réservé du contenu 3"/>
          <p:cNvPicPr>
            <a:picLocks noGrp="1" noChangeAspect="1"/>
          </p:cNvPicPr>
          <p:nvPr>
            <p:ph idx="1"/>
          </p:nvPr>
        </p:nvPicPr>
        <p:blipFill rotWithShape="1">
          <a:blip r:embed="rId2" cstate="email">
            <a:extLst>
              <a:ext uri="{28A0092B-C50C-407E-A947-70E740481C1C}">
                <a14:useLocalDpi xmlns:a14="http://schemas.microsoft.com/office/drawing/2010/main"/>
              </a:ext>
            </a:extLst>
          </a:blip>
          <a:srcRect/>
          <a:stretch/>
        </p:blipFill>
        <p:spPr>
          <a:xfrm>
            <a:off x="899592" y="1309929"/>
            <a:ext cx="7560840" cy="5184121"/>
          </a:xfrm>
          <a:prstGeom prst="rect">
            <a:avLst/>
          </a:prstGeom>
        </p:spPr>
      </p:pic>
    </p:spTree>
    <p:extLst>
      <p:ext uri="{BB962C8B-B14F-4D97-AF65-F5344CB8AC3E}">
        <p14:creationId xmlns:p14="http://schemas.microsoft.com/office/powerpoint/2010/main" val="214171824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7688" y="496488"/>
            <a:ext cx="8596312" cy="584775"/>
          </a:xfrm>
        </p:spPr>
        <p:txBody>
          <a:bodyPr/>
          <a:lstStyle/>
          <a:p>
            <a:r>
              <a:rPr lang="fr-FR" dirty="0" smtClean="0"/>
              <a:t>L’éolien en Europe et dans le monde</a:t>
            </a:r>
            <a:endParaRPr lang="fr-FR" dirty="0"/>
          </a:p>
        </p:txBody>
      </p:sp>
      <p:sp>
        <p:nvSpPr>
          <p:cNvPr id="3" name="Espace réservé du contenu 2"/>
          <p:cNvSpPr>
            <a:spLocks noGrp="1"/>
          </p:cNvSpPr>
          <p:nvPr>
            <p:ph idx="1"/>
          </p:nvPr>
        </p:nvSpPr>
        <p:spPr>
          <a:xfrm>
            <a:off x="755576" y="1268760"/>
            <a:ext cx="4824536" cy="4522440"/>
          </a:xfrm>
        </p:spPr>
        <p:txBody>
          <a:bodyPr/>
          <a:lstStyle/>
          <a:p>
            <a:pPr algn="just"/>
            <a:r>
              <a:rPr lang="fr-FR" sz="1600" dirty="0"/>
              <a:t>L’éolien en Europe</a:t>
            </a:r>
          </a:p>
          <a:p>
            <a:pPr algn="just"/>
            <a:r>
              <a:rPr lang="fr-FR" sz="1600" b="0" dirty="0"/>
              <a:t>L’Europe a installé 11,7 GW (10,1 GW dans l’UE) de capacité brute d’électricité en 2018, soit une baisse de 33% par rapport à 2017.Avec une capacité installée nette totale de 189 GW, l’énergie éolienne reste la deuxième forme de capacité de production d’électricité en Europe, devant dépasser les installations de gaz en 2019. L’année 2018 a été une année record pour la nouvelle capacité éolienne financée. 16,7 GW de projets futurs sont en développement. </a:t>
            </a:r>
          </a:p>
          <a:p>
            <a:pPr algn="just"/>
            <a:r>
              <a:rPr lang="fr-FR" sz="1600" b="0" dirty="0"/>
              <a:t>La France avec plus de 15GW de puissance installée reste le 4ème Pays en Europe en termes de volume derrière l’Allemagne (59,3 GW, l’Espagne (23,4 GW) et le Royaume-Uni (20,9 GW).</a:t>
            </a:r>
          </a:p>
          <a:p>
            <a:pPr algn="just"/>
            <a:r>
              <a:rPr lang="fr-FR" sz="1600" b="0" dirty="0"/>
              <a:t>En 2018 l’énergie éolienne en Europe a produit 362 </a:t>
            </a:r>
            <a:r>
              <a:rPr lang="fr-FR" sz="1600" b="0" dirty="0" err="1"/>
              <a:t>Twh</a:t>
            </a:r>
            <a:r>
              <a:rPr lang="fr-FR" sz="1600" b="0" dirty="0"/>
              <a:t>, soit 14% de la demande en électricité européenne  (</a:t>
            </a:r>
            <a:r>
              <a:rPr lang="fr-FR" sz="1600" b="0" u="sng" dirty="0">
                <a:hlinkClick r:id="rId2"/>
              </a:rPr>
              <a:t>Source Wind Europe</a:t>
            </a:r>
            <a:r>
              <a:rPr lang="fr-FR" sz="1600" b="0" dirty="0" smtClean="0"/>
              <a:t>)</a:t>
            </a:r>
          </a:p>
          <a:p>
            <a:pPr algn="just"/>
            <a:endParaRPr lang="fr-FR" sz="1600" b="0" dirty="0"/>
          </a:p>
          <a:p>
            <a:pPr algn="just"/>
            <a:endParaRPr lang="fr-FR" sz="1600" dirty="0"/>
          </a:p>
        </p:txBody>
      </p:sp>
      <p:pic>
        <p:nvPicPr>
          <p:cNvPr id="4" name="Image 3"/>
          <p:cNvPicPr>
            <a:picLocks noChangeAspect="1"/>
          </p:cNvPicPr>
          <p:nvPr/>
        </p:nvPicPr>
        <p:blipFill rotWithShape="1">
          <a:blip r:embed="rId3" cstate="email">
            <a:extLst>
              <a:ext uri="{28A0092B-C50C-407E-A947-70E740481C1C}">
                <a14:useLocalDpi xmlns:a14="http://schemas.microsoft.com/office/drawing/2010/main"/>
              </a:ext>
            </a:extLst>
          </a:blip>
          <a:srcRect l="20414"/>
          <a:stretch/>
        </p:blipFill>
        <p:spPr>
          <a:xfrm>
            <a:off x="5652120" y="1331291"/>
            <a:ext cx="3183868" cy="4647406"/>
          </a:xfrm>
          <a:prstGeom prst="rect">
            <a:avLst/>
          </a:prstGeom>
        </p:spPr>
      </p:pic>
    </p:spTree>
    <p:extLst>
      <p:ext uri="{BB962C8B-B14F-4D97-AF65-F5344CB8AC3E}">
        <p14:creationId xmlns:p14="http://schemas.microsoft.com/office/powerpoint/2010/main" val="1181431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7688" y="496488"/>
            <a:ext cx="8596312" cy="584775"/>
          </a:xfrm>
        </p:spPr>
        <p:txBody>
          <a:bodyPr/>
          <a:lstStyle/>
          <a:p>
            <a:r>
              <a:rPr lang="fr-FR" dirty="0" smtClean="0"/>
              <a:t>L’éolien en Europe et dans le monde</a:t>
            </a:r>
            <a:endParaRPr lang="fr-FR" dirty="0"/>
          </a:p>
        </p:txBody>
      </p:sp>
      <p:sp>
        <p:nvSpPr>
          <p:cNvPr id="3" name="Espace réservé du contenu 2"/>
          <p:cNvSpPr>
            <a:spLocks noGrp="1"/>
          </p:cNvSpPr>
          <p:nvPr>
            <p:ph idx="1"/>
          </p:nvPr>
        </p:nvSpPr>
        <p:spPr>
          <a:xfrm>
            <a:off x="755576" y="1268760"/>
            <a:ext cx="3096344" cy="4522440"/>
          </a:xfrm>
        </p:spPr>
        <p:txBody>
          <a:bodyPr/>
          <a:lstStyle/>
          <a:p>
            <a:pPr algn="just"/>
            <a:endParaRPr lang="fr-FR" sz="1600" b="0" dirty="0" smtClean="0"/>
          </a:p>
          <a:p>
            <a:pPr algn="just"/>
            <a:r>
              <a:rPr lang="fr-FR" sz="1600" dirty="0" smtClean="0"/>
              <a:t>L’éolien </a:t>
            </a:r>
            <a:r>
              <a:rPr lang="fr-FR" sz="1600" dirty="0"/>
              <a:t>dans le monde</a:t>
            </a:r>
          </a:p>
          <a:p>
            <a:pPr algn="just"/>
            <a:r>
              <a:rPr lang="fr-FR" sz="1600" b="0" dirty="0"/>
              <a:t>Plus de 54 GW d’énergie éolienne ont été installés sur le marché mondial en 2016, qui comprend maintenant plus de 90 pays, dont 9 avec plus de 10 000 MW installés, et 29 qui ont passé la barre des 1 000 MW. La capacité cumulée a augmenté de 12,6% en 2016 par rapport à l’année précédente pour atteindre un total de 486,8 GW. (Source : </a:t>
            </a:r>
            <a:r>
              <a:rPr lang="fr-FR" sz="1600" b="0" u="sng" dirty="0">
                <a:hlinkClick r:id="rId2"/>
              </a:rPr>
              <a:t>GWEC Global Wind Report 2016</a:t>
            </a:r>
            <a:r>
              <a:rPr lang="fr-FR" sz="1600" b="0" dirty="0"/>
              <a:t>)</a:t>
            </a:r>
          </a:p>
          <a:p>
            <a:pPr algn="just"/>
            <a:endParaRPr lang="fr-FR" sz="1600" b="0" dirty="0"/>
          </a:p>
          <a:p>
            <a:pPr algn="just"/>
            <a:endParaRPr lang="fr-FR" sz="1600" dirty="0"/>
          </a:p>
        </p:txBody>
      </p:sp>
      <p:pic>
        <p:nvPicPr>
          <p:cNvPr id="4" name="Imag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04048" y="1268760"/>
            <a:ext cx="3448095" cy="2808312"/>
          </a:xfrm>
          <a:prstGeom prst="rect">
            <a:avLst/>
          </a:prstGeom>
        </p:spPr>
      </p:pic>
    </p:spTree>
    <p:extLst>
      <p:ext uri="{BB962C8B-B14F-4D97-AF65-F5344CB8AC3E}">
        <p14:creationId xmlns:p14="http://schemas.microsoft.com/office/powerpoint/2010/main" val="374634153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4800" y="381000"/>
            <a:ext cx="8596313" cy="1066800"/>
          </a:xfrm>
        </p:spPr>
        <p:txBody>
          <a:bodyPr/>
          <a:lstStyle/>
          <a:p>
            <a:pPr marL="609600" indent="-609600">
              <a:buFontTx/>
              <a:buAutoNum type="arabicParenR"/>
            </a:pPr>
            <a:r>
              <a:rPr lang="fr-FR" altLang="fr-FR" dirty="0">
                <a:effectLst>
                  <a:outerShdw blurRad="38100" dist="38100" dir="2700000" algn="tl">
                    <a:srgbClr val="C0C0C0"/>
                  </a:outerShdw>
                </a:effectLst>
              </a:rPr>
              <a:t>La nacelle</a:t>
            </a:r>
            <a:br>
              <a:rPr lang="fr-FR" altLang="fr-FR" dirty="0">
                <a:effectLst>
                  <a:outerShdw blurRad="38100" dist="38100" dir="2700000" algn="tl">
                    <a:srgbClr val="C0C0C0"/>
                  </a:outerShdw>
                </a:effectLst>
              </a:rPr>
            </a:br>
            <a:endParaRPr lang="fr-FR" altLang="fr-FR" dirty="0">
              <a:effectLst>
                <a:outerShdw blurRad="38100" dist="38100" dir="2700000" algn="tl">
                  <a:srgbClr val="C0C0C0"/>
                </a:outerShdw>
              </a:effectLst>
            </a:endParaRPr>
          </a:p>
        </p:txBody>
      </p:sp>
      <p:sp>
        <p:nvSpPr>
          <p:cNvPr id="22531" name="Rectangle 3"/>
          <p:cNvSpPr>
            <a:spLocks noGrp="1" noChangeArrowheads="1"/>
          </p:cNvSpPr>
          <p:nvPr>
            <p:ph type="body" sz="half" idx="1"/>
          </p:nvPr>
        </p:nvSpPr>
        <p:spPr>
          <a:xfrm>
            <a:off x="900113" y="1916113"/>
            <a:ext cx="7772400" cy="1371600"/>
          </a:xfrm>
        </p:spPr>
        <p:txBody>
          <a:bodyPr/>
          <a:lstStyle/>
          <a:p>
            <a:pPr marL="0" indent="0" algn="just">
              <a:spcBef>
                <a:spcPct val="50000"/>
              </a:spcBef>
            </a:pPr>
            <a:r>
              <a:rPr lang="fr-FR" altLang="fr-FR"/>
              <a:t>La nacelle contient les principaux composants d’une éolienne. </a:t>
            </a:r>
          </a:p>
        </p:txBody>
      </p:sp>
      <p:pic>
        <p:nvPicPr>
          <p:cNvPr id="22533" name="Picture 5" descr="nactacke_g"/>
          <p:cNvPicPr>
            <a:picLocks noGrp="1" noChangeAspect="1" noChangeArrowheads="1"/>
          </p:cNvPicPr>
          <p:nvPr>
            <p:ph sz="half" idx="2"/>
          </p:nvPr>
        </p:nvPicPr>
        <p:blipFill>
          <a:blip r:embed="rId2">
            <a:extLst>
              <a:ext uri="{28A0092B-C50C-407E-A947-70E740481C1C}">
                <a14:useLocalDpi xmlns:a14="http://schemas.microsoft.com/office/drawing/2010/main"/>
              </a:ext>
            </a:extLst>
          </a:blip>
          <a:srcRect/>
          <a:stretch>
            <a:fillRect/>
          </a:stretch>
        </p:blipFill>
        <p:spPr>
          <a:xfrm>
            <a:off x="395288" y="2925763"/>
            <a:ext cx="5256212" cy="35036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534" name="Rectangle 6" descr="Gouttelettes"/>
          <p:cNvSpPr>
            <a:spLocks noChangeArrowheads="1"/>
          </p:cNvSpPr>
          <p:nvPr/>
        </p:nvSpPr>
        <p:spPr bwMode="auto">
          <a:xfrm>
            <a:off x="5724525" y="5157788"/>
            <a:ext cx="2819400" cy="701675"/>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altLang="fr-FR" sz="2000" b="1" u="sng" dirty="0">
                <a:solidFill>
                  <a:schemeClr val="bg1"/>
                </a:solidFill>
                <a:latin typeface="Times New Roman" panose="02020603050405020304" pitchFamily="18" charset="0"/>
              </a:rPr>
              <a:t>Photos d’une nacelle,</a:t>
            </a:r>
          </a:p>
          <a:p>
            <a:r>
              <a:rPr lang="fr-FR" altLang="fr-FR" sz="2000" b="1" u="sng" dirty="0">
                <a:solidFill>
                  <a:schemeClr val="bg1"/>
                </a:solidFill>
                <a:latin typeface="Times New Roman" panose="02020603050405020304" pitchFamily="18" charset="0"/>
              </a:rPr>
              <a:t>en cours </a:t>
            </a:r>
            <a:r>
              <a:rPr lang="fr-FR" altLang="fr-FR" sz="2000" b="1" u="sng" dirty="0" smtClean="0">
                <a:solidFill>
                  <a:schemeClr val="bg1"/>
                </a:solidFill>
                <a:latin typeface="Times New Roman" panose="02020603050405020304" pitchFamily="18" charset="0"/>
              </a:rPr>
              <a:t>d’entretien</a:t>
            </a:r>
            <a:r>
              <a:rPr lang="fr-FR" altLang="fr-FR" sz="2000" b="1" u="sng" dirty="0" smtClean="0">
                <a:solidFill>
                  <a:schemeClr val="bg1"/>
                </a:solidFill>
                <a:effectLst>
                  <a:outerShdw blurRad="38100" dist="38100" dir="2700000" algn="tl">
                    <a:srgbClr val="C0C0C0"/>
                  </a:outerShdw>
                </a:effectLst>
                <a:latin typeface="Times New Roman" panose="02020603050405020304" pitchFamily="18" charset="0"/>
              </a:rPr>
              <a:t>.</a:t>
            </a:r>
            <a:endParaRPr lang="fr-FR" altLang="fr-FR" sz="2000" b="1" u="sng" dirty="0">
              <a:solidFill>
                <a:schemeClr val="bg1"/>
              </a:solidFill>
              <a:effectLst>
                <a:outerShdw blurRad="38100" dist="38100" dir="2700000" algn="tl">
                  <a:srgbClr val="C0C0C0"/>
                </a:outerShdw>
              </a:effectLst>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blinds(horizontal)">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4" presetClass="entr" presetSubtype="0" accel="100000" fill="hold" nodeType="clickEffect">
                                  <p:stCondLst>
                                    <p:cond delay="0"/>
                                  </p:stCondLst>
                                  <p:childTnLst>
                                    <p:set>
                                      <p:cBhvr>
                                        <p:cTn id="11" dur="1" fill="hold">
                                          <p:stCondLst>
                                            <p:cond delay="0"/>
                                          </p:stCondLst>
                                        </p:cTn>
                                        <p:tgtEl>
                                          <p:spTgt spid="22533"/>
                                        </p:tgtEl>
                                        <p:attrNameLst>
                                          <p:attrName>style.visibility</p:attrName>
                                        </p:attrNameLst>
                                      </p:cBhvr>
                                      <p:to>
                                        <p:strVal val="visible"/>
                                      </p:to>
                                    </p:set>
                                    <p:anim calcmode="lin" valueType="num">
                                      <p:cBhvr>
                                        <p:cTn id="12" dur="500" fill="hold"/>
                                        <p:tgtEl>
                                          <p:spTgt spid="22533"/>
                                        </p:tgtEl>
                                        <p:attrNameLst>
                                          <p:attrName>ppt_w</p:attrName>
                                        </p:attrNameLst>
                                      </p:cBhvr>
                                      <p:tavLst>
                                        <p:tav tm="0">
                                          <p:val>
                                            <p:strVal val="#ppt_w*0.05"/>
                                          </p:val>
                                        </p:tav>
                                        <p:tav tm="100000">
                                          <p:val>
                                            <p:strVal val="#ppt_w"/>
                                          </p:val>
                                        </p:tav>
                                      </p:tavLst>
                                    </p:anim>
                                    <p:anim calcmode="lin" valueType="num">
                                      <p:cBhvr>
                                        <p:cTn id="13" dur="500" fill="hold"/>
                                        <p:tgtEl>
                                          <p:spTgt spid="22533"/>
                                        </p:tgtEl>
                                        <p:attrNameLst>
                                          <p:attrName>ppt_h</p:attrName>
                                        </p:attrNameLst>
                                      </p:cBhvr>
                                      <p:tavLst>
                                        <p:tav tm="0">
                                          <p:val>
                                            <p:strVal val="#ppt_h"/>
                                          </p:val>
                                        </p:tav>
                                        <p:tav tm="100000">
                                          <p:val>
                                            <p:strVal val="#ppt_h"/>
                                          </p:val>
                                        </p:tav>
                                      </p:tavLst>
                                    </p:anim>
                                    <p:anim calcmode="lin" valueType="num">
                                      <p:cBhvr>
                                        <p:cTn id="14" dur="500" fill="hold"/>
                                        <p:tgtEl>
                                          <p:spTgt spid="22533"/>
                                        </p:tgtEl>
                                        <p:attrNameLst>
                                          <p:attrName>ppt_x</p:attrName>
                                        </p:attrNameLst>
                                      </p:cBhvr>
                                      <p:tavLst>
                                        <p:tav tm="0">
                                          <p:val>
                                            <p:strVal val="#ppt_x-.2"/>
                                          </p:val>
                                        </p:tav>
                                        <p:tav tm="100000">
                                          <p:val>
                                            <p:strVal val="#ppt_x"/>
                                          </p:val>
                                        </p:tav>
                                      </p:tavLst>
                                    </p:anim>
                                    <p:anim calcmode="lin" valueType="num">
                                      <p:cBhvr>
                                        <p:cTn id="15" dur="500" fill="hold"/>
                                        <p:tgtEl>
                                          <p:spTgt spid="22533"/>
                                        </p:tgtEl>
                                        <p:attrNameLst>
                                          <p:attrName>ppt_y</p:attrName>
                                        </p:attrNameLst>
                                      </p:cBhvr>
                                      <p:tavLst>
                                        <p:tav tm="0">
                                          <p:val>
                                            <p:strVal val="#ppt_y"/>
                                          </p:val>
                                        </p:tav>
                                        <p:tav tm="100000">
                                          <p:val>
                                            <p:strVal val="#ppt_y"/>
                                          </p:val>
                                        </p:tav>
                                      </p:tavLst>
                                    </p:anim>
                                    <p:animEffect transition="in" filter="fade">
                                      <p:cBhvr>
                                        <p:cTn id="16" dur="500"/>
                                        <p:tgtEl>
                                          <p:spTgt spid="22533"/>
                                        </p:tgtEl>
                                      </p:cBhvr>
                                    </p:animEffect>
                                  </p:childTnLst>
                                </p:cTn>
                              </p:par>
                              <p:par>
                                <p:cTn id="17" presetID="48" presetClass="entr" presetSubtype="0" accel="50000" fill="hold" grpId="0" nodeType="withEffect">
                                  <p:stCondLst>
                                    <p:cond delay="0"/>
                                  </p:stCondLst>
                                  <p:childTnLst>
                                    <p:set>
                                      <p:cBhvr>
                                        <p:cTn id="18" dur="1" fill="hold">
                                          <p:stCondLst>
                                            <p:cond delay="0"/>
                                          </p:stCondLst>
                                        </p:cTn>
                                        <p:tgtEl>
                                          <p:spTgt spid="22534"/>
                                        </p:tgtEl>
                                        <p:attrNameLst>
                                          <p:attrName>style.visibility</p:attrName>
                                        </p:attrNameLst>
                                      </p:cBhvr>
                                      <p:to>
                                        <p:strVal val="visible"/>
                                      </p:to>
                                    </p:set>
                                    <p:anim calcmode="lin" valueType="num">
                                      <p:cBhvr>
                                        <p:cTn id="19" dur="1000" fill="hold"/>
                                        <p:tgtEl>
                                          <p:spTgt spid="2253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0" dur="1000" fill="hold"/>
                                        <p:tgtEl>
                                          <p:spTgt spid="22534"/>
                                        </p:tgtEl>
                                        <p:attrNameLst>
                                          <p:attrName>ppt_x</p:attrName>
                                        </p:attrNameLst>
                                      </p:cBhvr>
                                      <p:tavLst>
                                        <p:tav tm="0">
                                          <p:val>
                                            <p:fltVal val="-1"/>
                                          </p:val>
                                        </p:tav>
                                        <p:tav tm="50000">
                                          <p:val>
                                            <p:fltVal val="0.95"/>
                                          </p:val>
                                        </p:tav>
                                        <p:tav tm="100000">
                                          <p:val>
                                            <p:strVal val="#ppt_x"/>
                                          </p:val>
                                        </p:tav>
                                      </p:tavLst>
                                    </p:anim>
                                    <p:anim calcmode="lin" valueType="num">
                                      <p:cBhvr>
                                        <p:cTn id="21" dur="1000" fill="hold"/>
                                        <p:tgtEl>
                                          <p:spTgt spid="22534"/>
                                        </p:tgtEl>
                                        <p:attrNameLst>
                                          <p:attrName>ppt_y</p:attrName>
                                        </p:attrNameLst>
                                      </p:cBhvr>
                                      <p:tavLst>
                                        <p:tav tm="0">
                                          <p:val>
                                            <p:strVal val="#ppt_y"/>
                                          </p:val>
                                        </p:tav>
                                        <p:tav tm="100000">
                                          <p:val>
                                            <p:strVal val="#ppt_y"/>
                                          </p:val>
                                        </p:tav>
                                      </p:tavLst>
                                    </p:anim>
                                    <p:animEffect transition="in" filter="fade">
                                      <p:cBhvr>
                                        <p:cTn id="22" dur="1000"/>
                                        <p:tgtEl>
                                          <p:spTgt spid="225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P spid="2253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6477000" y="914400"/>
            <a:ext cx="2057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FR" altLang="fr-FR" sz="2000" b="1" u="sng">
                <a:effectLst>
                  <a:outerShdw blurRad="38100" dist="38100" dir="2700000" algn="tl">
                    <a:srgbClr val="C0C0C0"/>
                  </a:outerShdw>
                </a:effectLst>
                <a:latin typeface="Times New Roman" panose="02020603050405020304" pitchFamily="18" charset="0"/>
              </a:rPr>
              <a:t>Schéma d’une nacelle (modèle NORDEX 1000)</a:t>
            </a:r>
            <a:r>
              <a:rPr lang="fr-FR" altLang="fr-FR">
                <a:latin typeface="Times New Roman" panose="02020603050405020304" pitchFamily="18" charset="0"/>
              </a:rPr>
              <a:t> </a:t>
            </a:r>
          </a:p>
        </p:txBody>
      </p:sp>
      <p:pic>
        <p:nvPicPr>
          <p:cNvPr id="5126" name="Picture 6" descr="Nordex1000 copi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5943600" cy="4198938"/>
          </a:xfrm>
          <a:prstGeom prst="rect">
            <a:avLst/>
          </a:prstGeom>
          <a:noFill/>
          <a:extLst>
            <a:ext uri="{909E8E84-426E-40DD-AFC4-6F175D3DCCD1}">
              <a14:hiddenFill xmlns:a14="http://schemas.microsoft.com/office/drawing/2010/main">
                <a:solidFill>
                  <a:srgbClr val="FFFFFF"/>
                </a:solidFill>
              </a14:hiddenFill>
            </a:ext>
          </a:extLst>
        </p:spPr>
      </p:pic>
      <p:sp>
        <p:nvSpPr>
          <p:cNvPr id="5129" name="Text Box 9"/>
          <p:cNvSpPr txBox="1">
            <a:spLocks noChangeArrowheads="1"/>
          </p:cNvSpPr>
          <p:nvPr/>
        </p:nvSpPr>
        <p:spPr bwMode="auto">
          <a:xfrm>
            <a:off x="228600" y="4343400"/>
            <a:ext cx="1828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FR" altLang="fr-FR" sz="2000" b="1" u="sng">
                <a:solidFill>
                  <a:schemeClr val="bg1"/>
                </a:solidFill>
                <a:latin typeface="Times New Roman" panose="02020603050405020304" pitchFamily="18" charset="0"/>
              </a:rPr>
              <a:t>1- pale.</a:t>
            </a:r>
          </a:p>
        </p:txBody>
      </p:sp>
      <p:sp>
        <p:nvSpPr>
          <p:cNvPr id="5130" name="Text Box 10"/>
          <p:cNvSpPr txBox="1">
            <a:spLocks noChangeArrowheads="1"/>
          </p:cNvSpPr>
          <p:nvPr/>
        </p:nvSpPr>
        <p:spPr bwMode="auto">
          <a:xfrm>
            <a:off x="228600" y="4953000"/>
            <a:ext cx="1752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FR" altLang="fr-FR" sz="2000" b="1" u="sng">
                <a:solidFill>
                  <a:schemeClr val="bg1"/>
                </a:solidFill>
                <a:latin typeface="Times New Roman" panose="02020603050405020304" pitchFamily="18" charset="0"/>
              </a:rPr>
              <a:t>2- moyeu.</a:t>
            </a:r>
          </a:p>
        </p:txBody>
      </p:sp>
      <p:sp>
        <p:nvSpPr>
          <p:cNvPr id="5131" name="Text Box 11"/>
          <p:cNvSpPr txBox="1">
            <a:spLocks noChangeArrowheads="1"/>
          </p:cNvSpPr>
          <p:nvPr/>
        </p:nvSpPr>
        <p:spPr bwMode="auto">
          <a:xfrm>
            <a:off x="228600" y="5638800"/>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FR" altLang="fr-FR" sz="2000" b="1" u="sng">
                <a:solidFill>
                  <a:schemeClr val="bg1"/>
                </a:solidFill>
                <a:latin typeface="Times New Roman" panose="02020603050405020304" pitchFamily="18" charset="0"/>
              </a:rPr>
              <a:t>1&amp;2- le rotor.</a:t>
            </a:r>
          </a:p>
        </p:txBody>
      </p:sp>
      <p:sp>
        <p:nvSpPr>
          <p:cNvPr id="5132" name="Text Box 12"/>
          <p:cNvSpPr txBox="1">
            <a:spLocks noChangeArrowheads="1"/>
          </p:cNvSpPr>
          <p:nvPr/>
        </p:nvSpPr>
        <p:spPr bwMode="auto">
          <a:xfrm>
            <a:off x="2057400" y="4708525"/>
            <a:ext cx="2438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FR" altLang="fr-FR" sz="2000" b="1" u="sng">
                <a:solidFill>
                  <a:schemeClr val="bg1"/>
                </a:solidFill>
                <a:latin typeface="Times New Roman" panose="02020603050405020304" pitchFamily="18" charset="0"/>
              </a:rPr>
              <a:t>3-arbre de transmission ( lent).</a:t>
            </a:r>
          </a:p>
        </p:txBody>
      </p:sp>
      <p:sp>
        <p:nvSpPr>
          <p:cNvPr id="5133" name="Text Box 13"/>
          <p:cNvSpPr txBox="1">
            <a:spLocks noChangeArrowheads="1"/>
          </p:cNvSpPr>
          <p:nvPr/>
        </p:nvSpPr>
        <p:spPr bwMode="auto">
          <a:xfrm>
            <a:off x="7010400" y="5943600"/>
            <a:ext cx="152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FR" altLang="fr-FR" sz="2000" b="1" u="sng">
                <a:solidFill>
                  <a:schemeClr val="bg1"/>
                </a:solidFill>
                <a:latin typeface="Times New Roman" panose="02020603050405020304" pitchFamily="18" charset="0"/>
              </a:rPr>
              <a:t>10- tour.</a:t>
            </a:r>
          </a:p>
        </p:txBody>
      </p:sp>
      <p:sp>
        <p:nvSpPr>
          <p:cNvPr id="5134" name="Text Box 14"/>
          <p:cNvSpPr txBox="1">
            <a:spLocks noChangeArrowheads="1"/>
          </p:cNvSpPr>
          <p:nvPr/>
        </p:nvSpPr>
        <p:spPr bwMode="auto">
          <a:xfrm>
            <a:off x="4876800" y="5699125"/>
            <a:ext cx="1828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FR" altLang="fr-FR" sz="2000" b="1" u="sng">
                <a:solidFill>
                  <a:schemeClr val="bg1"/>
                </a:solidFill>
                <a:latin typeface="Times New Roman" panose="02020603050405020304" pitchFamily="18" charset="0"/>
              </a:rPr>
              <a:t>7- génératrice.</a:t>
            </a:r>
          </a:p>
        </p:txBody>
      </p:sp>
      <p:sp>
        <p:nvSpPr>
          <p:cNvPr id="5135" name="Text Box 15"/>
          <p:cNvSpPr txBox="1">
            <a:spLocks noChangeArrowheads="1"/>
          </p:cNvSpPr>
          <p:nvPr/>
        </p:nvSpPr>
        <p:spPr bwMode="auto">
          <a:xfrm>
            <a:off x="6934200" y="5029200"/>
            <a:ext cx="1905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FR" altLang="fr-FR" sz="2000" b="1" u="sng">
                <a:solidFill>
                  <a:schemeClr val="bg1"/>
                </a:solidFill>
                <a:latin typeface="Times New Roman" panose="02020603050405020304" pitchFamily="18" charset="0"/>
              </a:rPr>
              <a:t>9- système d’orientation.</a:t>
            </a:r>
          </a:p>
        </p:txBody>
      </p:sp>
      <p:sp>
        <p:nvSpPr>
          <p:cNvPr id="5136" name="Text Box 16"/>
          <p:cNvSpPr txBox="1">
            <a:spLocks noChangeArrowheads="1"/>
          </p:cNvSpPr>
          <p:nvPr/>
        </p:nvSpPr>
        <p:spPr bwMode="auto">
          <a:xfrm>
            <a:off x="4648200" y="4419600"/>
            <a:ext cx="1981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FR" altLang="fr-FR" sz="2000" b="1" u="sng">
                <a:solidFill>
                  <a:schemeClr val="bg1"/>
                </a:solidFill>
                <a:latin typeface="Times New Roman" panose="02020603050405020304" pitchFamily="18" charset="0"/>
              </a:rPr>
              <a:t>5- frein à disque</a:t>
            </a:r>
          </a:p>
        </p:txBody>
      </p:sp>
      <p:sp>
        <p:nvSpPr>
          <p:cNvPr id="5137" name="Text Box 17"/>
          <p:cNvSpPr txBox="1">
            <a:spLocks noChangeArrowheads="1"/>
          </p:cNvSpPr>
          <p:nvPr/>
        </p:nvSpPr>
        <p:spPr bwMode="auto">
          <a:xfrm>
            <a:off x="2133600" y="5638800"/>
            <a:ext cx="281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FR" altLang="fr-FR" sz="2000" b="1" u="sng">
                <a:solidFill>
                  <a:schemeClr val="bg1"/>
                </a:solidFill>
                <a:latin typeface="Times New Roman" panose="02020603050405020304" pitchFamily="18" charset="0"/>
              </a:rPr>
              <a:t>4- multiplicateur.</a:t>
            </a:r>
            <a:r>
              <a:rPr lang="fr-FR" altLang="fr-FR"/>
              <a:t>  </a:t>
            </a:r>
          </a:p>
        </p:txBody>
      </p:sp>
      <p:sp>
        <p:nvSpPr>
          <p:cNvPr id="5138" name="Text Box 18"/>
          <p:cNvSpPr txBox="1">
            <a:spLocks noChangeArrowheads="1"/>
          </p:cNvSpPr>
          <p:nvPr/>
        </p:nvSpPr>
        <p:spPr bwMode="auto">
          <a:xfrm>
            <a:off x="4800600" y="4953000"/>
            <a:ext cx="190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FR" altLang="fr-FR" sz="2000" b="1" u="sng">
                <a:solidFill>
                  <a:schemeClr val="bg1"/>
                </a:solidFill>
                <a:latin typeface="Times New Roman" panose="02020603050405020304" pitchFamily="18" charset="0"/>
              </a:rPr>
              <a:t>6- arbre rapide</a:t>
            </a:r>
          </a:p>
        </p:txBody>
      </p:sp>
      <p:sp>
        <p:nvSpPr>
          <p:cNvPr id="5139" name="AutoShape 19">
            <a:hlinkClick r:id="rId3" action="ppaction://hlinksldjump" highlightClick="1"/>
          </p:cNvPr>
          <p:cNvSpPr>
            <a:spLocks noChangeArrowheads="1"/>
          </p:cNvSpPr>
          <p:nvPr/>
        </p:nvSpPr>
        <p:spPr bwMode="auto">
          <a:xfrm>
            <a:off x="228600" y="4191000"/>
            <a:ext cx="1219200" cy="6096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5140" name="AutoShape 20">
            <a:hlinkClick r:id="rId4" action="ppaction://hlinksldjump" highlightClick="1"/>
          </p:cNvPr>
          <p:cNvSpPr>
            <a:spLocks noChangeArrowheads="1"/>
          </p:cNvSpPr>
          <p:nvPr/>
        </p:nvSpPr>
        <p:spPr bwMode="auto">
          <a:xfrm>
            <a:off x="228600" y="4953000"/>
            <a:ext cx="1219200" cy="5334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5141" name="AutoShape 21">
            <a:hlinkClick r:id="rId5" action="ppaction://hlinksldjump" highlightClick="1"/>
          </p:cNvPr>
          <p:cNvSpPr>
            <a:spLocks noChangeArrowheads="1"/>
          </p:cNvSpPr>
          <p:nvPr/>
        </p:nvSpPr>
        <p:spPr bwMode="auto">
          <a:xfrm>
            <a:off x="304800" y="5715000"/>
            <a:ext cx="1524000" cy="4572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5143" name="AutoShape 23">
            <a:hlinkClick r:id="rId6" action="ppaction://hlinksldjump" highlightClick="1"/>
          </p:cNvPr>
          <p:cNvSpPr>
            <a:spLocks noChangeArrowheads="1"/>
          </p:cNvSpPr>
          <p:nvPr/>
        </p:nvSpPr>
        <p:spPr bwMode="auto">
          <a:xfrm>
            <a:off x="2057400" y="4572000"/>
            <a:ext cx="2133600" cy="8382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5144" name="AutoShape 24">
            <a:hlinkClick r:id="rId6" action="ppaction://hlinksldjump" highlightClick="1"/>
          </p:cNvPr>
          <p:cNvSpPr>
            <a:spLocks noChangeArrowheads="1"/>
          </p:cNvSpPr>
          <p:nvPr/>
        </p:nvSpPr>
        <p:spPr bwMode="auto">
          <a:xfrm>
            <a:off x="2286000" y="5638800"/>
            <a:ext cx="2057400" cy="7620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5145" name="AutoShape 25">
            <a:hlinkClick r:id="rId7" action="ppaction://hlinksldjump" highlightClick="1"/>
          </p:cNvPr>
          <p:cNvSpPr>
            <a:spLocks noChangeArrowheads="1"/>
          </p:cNvSpPr>
          <p:nvPr/>
        </p:nvSpPr>
        <p:spPr bwMode="auto">
          <a:xfrm>
            <a:off x="4724400" y="2133600"/>
            <a:ext cx="1676400" cy="9906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5147" name="AutoShape 27">
            <a:hlinkClick r:id="rId6" action="ppaction://hlinksldjump" highlightClick="1"/>
          </p:cNvPr>
          <p:cNvSpPr>
            <a:spLocks noChangeArrowheads="1"/>
          </p:cNvSpPr>
          <p:nvPr/>
        </p:nvSpPr>
        <p:spPr bwMode="auto">
          <a:xfrm>
            <a:off x="4876800" y="5105400"/>
            <a:ext cx="1752600" cy="4572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5148" name="AutoShape 28">
            <a:hlinkClick r:id="rId8" action="ppaction://hlinksldjump" highlightClick="1"/>
          </p:cNvPr>
          <p:cNvSpPr>
            <a:spLocks noChangeArrowheads="1"/>
          </p:cNvSpPr>
          <p:nvPr/>
        </p:nvSpPr>
        <p:spPr bwMode="auto">
          <a:xfrm>
            <a:off x="4876800" y="5791200"/>
            <a:ext cx="1752600" cy="6858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5149" name="AutoShape 29">
            <a:hlinkClick r:id="rId9" action="ppaction://hlinksldjump" highlightClick="1"/>
          </p:cNvPr>
          <p:cNvSpPr>
            <a:spLocks noChangeArrowheads="1"/>
          </p:cNvSpPr>
          <p:nvPr/>
        </p:nvSpPr>
        <p:spPr bwMode="auto">
          <a:xfrm>
            <a:off x="6934200" y="5181600"/>
            <a:ext cx="1981200" cy="6096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5150" name="AutoShape 30">
            <a:hlinkClick r:id="rId10" action="ppaction://hlinksldjump" highlightClick="1"/>
          </p:cNvPr>
          <p:cNvSpPr>
            <a:spLocks noChangeArrowheads="1"/>
          </p:cNvSpPr>
          <p:nvPr/>
        </p:nvSpPr>
        <p:spPr bwMode="auto">
          <a:xfrm>
            <a:off x="7086600" y="5867400"/>
            <a:ext cx="1066800" cy="9906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5151" name="Text Box 31"/>
          <p:cNvSpPr txBox="1">
            <a:spLocks noChangeArrowheads="1"/>
          </p:cNvSpPr>
          <p:nvPr/>
        </p:nvSpPr>
        <p:spPr bwMode="auto">
          <a:xfrm>
            <a:off x="6934200" y="4191000"/>
            <a:ext cx="2057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FR" altLang="fr-FR" sz="2000" b="1" u="sng">
                <a:solidFill>
                  <a:schemeClr val="bg1"/>
                </a:solidFill>
                <a:latin typeface="Times New Roman" panose="02020603050405020304" pitchFamily="18" charset="0"/>
              </a:rPr>
              <a:t>8- système de commande</a:t>
            </a:r>
          </a:p>
        </p:txBody>
      </p:sp>
      <p:sp>
        <p:nvSpPr>
          <p:cNvPr id="5152" name="AutoShape 32">
            <a:hlinkClick r:id="rId7" action="ppaction://hlinksldjump" highlightClick="1"/>
          </p:cNvPr>
          <p:cNvSpPr>
            <a:spLocks noChangeArrowheads="1"/>
          </p:cNvSpPr>
          <p:nvPr/>
        </p:nvSpPr>
        <p:spPr bwMode="auto">
          <a:xfrm>
            <a:off x="7010400" y="4114800"/>
            <a:ext cx="1524000" cy="6858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5153" name="AutoShape 33">
            <a:hlinkClick r:id="rId7" action="ppaction://hlinksldjump" highlightClick="1"/>
          </p:cNvPr>
          <p:cNvSpPr>
            <a:spLocks noChangeArrowheads="1"/>
          </p:cNvSpPr>
          <p:nvPr/>
        </p:nvSpPr>
        <p:spPr bwMode="auto">
          <a:xfrm>
            <a:off x="4495800" y="4419600"/>
            <a:ext cx="2209800" cy="3810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124075" y="260350"/>
            <a:ext cx="5256213" cy="579438"/>
          </a:xfrm>
        </p:spPr>
        <p:txBody>
          <a:bodyPr/>
          <a:lstStyle/>
          <a:p>
            <a:r>
              <a:rPr lang="fr-FR" altLang="fr-FR">
                <a:effectLst>
                  <a:outerShdw blurRad="38100" dist="38100" dir="2700000" algn="tl">
                    <a:srgbClr val="C0C0C0"/>
                  </a:outerShdw>
                </a:effectLst>
              </a:rPr>
              <a:t>Les pales</a:t>
            </a:r>
          </a:p>
        </p:txBody>
      </p:sp>
      <p:sp>
        <p:nvSpPr>
          <p:cNvPr id="20483" name="Rectangle 3"/>
          <p:cNvSpPr>
            <a:spLocks noGrp="1" noChangeArrowheads="1"/>
          </p:cNvSpPr>
          <p:nvPr>
            <p:ph type="body" sz="half" idx="1"/>
          </p:nvPr>
        </p:nvSpPr>
        <p:spPr>
          <a:xfrm>
            <a:off x="1476375" y="1125538"/>
            <a:ext cx="6624638" cy="1655762"/>
          </a:xfrm>
        </p:spPr>
        <p:txBody>
          <a:bodyPr/>
          <a:lstStyle/>
          <a:p>
            <a:pPr marL="0" indent="0" algn="just">
              <a:spcBef>
                <a:spcPct val="50000"/>
              </a:spcBef>
            </a:pPr>
            <a:r>
              <a:rPr lang="fr-FR" altLang="fr-FR"/>
              <a:t>Elles transfèrent la puissance du vent au moyeu du rotor.</a:t>
            </a:r>
          </a:p>
          <a:p>
            <a:pPr marL="0" indent="0" algn="just">
              <a:spcBef>
                <a:spcPct val="50000"/>
              </a:spcBef>
            </a:pPr>
            <a:r>
              <a:rPr lang="fr-FR" altLang="fr-FR"/>
              <a:t>Dimensions et tailles: jusqu’à 40m de longs et plus de 2,5</a:t>
            </a:r>
          </a:p>
          <a:p>
            <a:pPr marL="0" indent="0" algn="just">
              <a:spcBef>
                <a:spcPct val="50000"/>
              </a:spcBef>
            </a:pPr>
            <a:r>
              <a:rPr lang="fr-FR" altLang="fr-FR"/>
              <a:t>Matériaux: </a:t>
            </a:r>
            <a:r>
              <a:rPr lang="fr-FR" altLang="fr-FR">
                <a:solidFill>
                  <a:srgbClr val="D00000"/>
                </a:solidFill>
              </a:rPr>
              <a:t>fibre de verre</a:t>
            </a:r>
            <a:r>
              <a:rPr lang="fr-FR" altLang="fr-FR"/>
              <a:t>.</a:t>
            </a:r>
            <a:endParaRPr lang="fr-FR" altLang="fr-FR" sz="1800"/>
          </a:p>
        </p:txBody>
      </p:sp>
      <p:pic>
        <p:nvPicPr>
          <p:cNvPr id="20488" name="Picture 8" descr="robladck"/>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835150" y="3178175"/>
            <a:ext cx="6049963" cy="2379663"/>
          </a:xfrm>
          <a:prstGeom prst="rect">
            <a:avLst/>
          </a:prstGeom>
          <a:noFill/>
          <a:extLst>
            <a:ext uri="{909E8E84-426E-40DD-AFC4-6F175D3DCCD1}">
              <a14:hiddenFill xmlns:a14="http://schemas.microsoft.com/office/drawing/2010/main">
                <a:solidFill>
                  <a:srgbClr val="FFFFFF"/>
                </a:solidFill>
              </a14:hiddenFill>
            </a:ext>
          </a:extLst>
        </p:spPr>
      </p:pic>
      <p:sp>
        <p:nvSpPr>
          <p:cNvPr id="20490" name="AutoShape 10">
            <a:hlinkClick r:id="rId3" action="ppaction://hlinksldjump" highlightClick="1"/>
          </p:cNvPr>
          <p:cNvSpPr>
            <a:spLocks noChangeArrowheads="1"/>
          </p:cNvSpPr>
          <p:nvPr/>
        </p:nvSpPr>
        <p:spPr bwMode="auto">
          <a:xfrm>
            <a:off x="0" y="0"/>
            <a:ext cx="1905000" cy="990600"/>
          </a:xfrm>
          <a:prstGeom prst="actionButtonBackPrevious">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oup de pinceau">
  <a:themeElements>
    <a:clrScheme name="Coup de pinceau 1">
      <a:dk1>
        <a:srgbClr val="000000"/>
      </a:dk1>
      <a:lt1>
        <a:srgbClr val="FFFFFF"/>
      </a:lt1>
      <a:dk2>
        <a:srgbClr val="000000"/>
      </a:dk2>
      <a:lt2>
        <a:srgbClr val="892D5B"/>
      </a:lt2>
      <a:accent1>
        <a:srgbClr val="CC9B10"/>
      </a:accent1>
      <a:accent2>
        <a:srgbClr val="C6CB65"/>
      </a:accent2>
      <a:accent3>
        <a:srgbClr val="FFFFFF"/>
      </a:accent3>
      <a:accent4>
        <a:srgbClr val="000000"/>
      </a:accent4>
      <a:accent5>
        <a:srgbClr val="E2CBAA"/>
      </a:accent5>
      <a:accent6>
        <a:srgbClr val="B3B85B"/>
      </a:accent6>
      <a:hlink>
        <a:srgbClr val="9F83BD"/>
      </a:hlink>
      <a:folHlink>
        <a:srgbClr val="F8CB0A"/>
      </a:folHlink>
    </a:clrScheme>
    <a:fontScheme name="Coup de pinceau">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altLang="fr-FR" sz="2400" b="0" i="0" u="none" strike="noStrike" cap="none" normalizeH="0" baseline="0" smtClean="0">
            <a:ln>
              <a:noFill/>
            </a:ln>
            <a:solidFill>
              <a:schemeClr val="tx1"/>
            </a:solidFill>
            <a:effectLst/>
            <a:latin typeface="Comic Sans MS" panose="030F0702030302020204" pitchFamily="66" charset="0"/>
          </a:defRPr>
        </a:defPPr>
      </a:lstStyle>
    </a:spDef>
    <a:lnDef>
      <a:spPr bwMode="auto">
        <a:xfrm>
          <a:off x="0" y="0"/>
          <a:ext cx="1" cy="1"/>
        </a:xfrm>
        <a:custGeom>
          <a:avLst/>
          <a:gdLst/>
          <a:ahLst/>
          <a:cxnLst/>
          <a:rect l="0" t="0" r="0" b="0"/>
          <a:pathLst/>
        </a:custGeom>
        <a:noFill/>
        <a:ln w="952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altLang="fr-FR" sz="2400" b="0" i="0" u="none" strike="noStrike" cap="none" normalizeH="0" baseline="0" smtClean="0">
            <a:ln>
              <a:noFill/>
            </a:ln>
            <a:solidFill>
              <a:schemeClr val="tx1"/>
            </a:solidFill>
            <a:effectLst/>
            <a:latin typeface="Comic Sans MS" panose="030F0702030302020204" pitchFamily="66" charset="0"/>
          </a:defRPr>
        </a:defPPr>
      </a:lstStyle>
    </a:lnDef>
  </a:objectDefaults>
  <a:extraClrSchemeLst>
    <a:extraClrScheme>
      <a:clrScheme name="Coup de pinceau 1">
        <a:dk1>
          <a:srgbClr val="000000"/>
        </a:dk1>
        <a:lt1>
          <a:srgbClr val="FFFFFF"/>
        </a:lt1>
        <a:dk2>
          <a:srgbClr val="000000"/>
        </a:dk2>
        <a:lt2>
          <a:srgbClr val="892D5B"/>
        </a:lt2>
        <a:accent1>
          <a:srgbClr val="CC9B10"/>
        </a:accent1>
        <a:accent2>
          <a:srgbClr val="C6CB65"/>
        </a:accent2>
        <a:accent3>
          <a:srgbClr val="FFFFFF"/>
        </a:accent3>
        <a:accent4>
          <a:srgbClr val="000000"/>
        </a:accent4>
        <a:accent5>
          <a:srgbClr val="E2CBAA"/>
        </a:accent5>
        <a:accent6>
          <a:srgbClr val="B3B85B"/>
        </a:accent6>
        <a:hlink>
          <a:srgbClr val="9F83BD"/>
        </a:hlink>
        <a:folHlink>
          <a:srgbClr val="F8CB0A"/>
        </a:folHlink>
      </a:clrScheme>
      <a:clrMap bg1="lt1" tx1="dk1" bg2="lt2" tx2="dk2" accent1="accent1" accent2="accent2" accent3="accent3" accent4="accent4" accent5="accent5" accent6="accent6" hlink="hlink" folHlink="folHlink"/>
    </a:extraClrScheme>
    <a:extraClrScheme>
      <a:clrScheme name="Coup de pinceau 2">
        <a:dk1>
          <a:srgbClr val="000000"/>
        </a:dk1>
        <a:lt1>
          <a:srgbClr val="FFFFFF"/>
        </a:lt1>
        <a:dk2>
          <a:srgbClr val="000000"/>
        </a:dk2>
        <a:lt2>
          <a:srgbClr val="892D5B"/>
        </a:lt2>
        <a:accent1>
          <a:srgbClr val="CC9B10"/>
        </a:accent1>
        <a:accent2>
          <a:srgbClr val="808000"/>
        </a:accent2>
        <a:accent3>
          <a:srgbClr val="FFFFFF"/>
        </a:accent3>
        <a:accent4>
          <a:srgbClr val="000000"/>
        </a:accent4>
        <a:accent5>
          <a:srgbClr val="E2CBAA"/>
        </a:accent5>
        <a:accent6>
          <a:srgbClr val="737300"/>
        </a:accent6>
        <a:hlink>
          <a:srgbClr val="CDCD2B"/>
        </a:hlink>
        <a:folHlink>
          <a:srgbClr val="ECAE00"/>
        </a:folHlink>
      </a:clrScheme>
      <a:clrMap bg1="lt1" tx1="dk1" bg2="lt2" tx2="dk2" accent1="accent1" accent2="accent2" accent3="accent3" accent4="accent4" accent5="accent5" accent6="accent6" hlink="hlink" folHlink="folHlink"/>
    </a:extraClrScheme>
    <a:extraClrScheme>
      <a:clrScheme name="Coup de pinceau 3">
        <a:dk1>
          <a:srgbClr val="000000"/>
        </a:dk1>
        <a:lt1>
          <a:srgbClr val="FFFFFF"/>
        </a:lt1>
        <a:dk2>
          <a:srgbClr val="333333"/>
        </a:dk2>
        <a:lt2>
          <a:srgbClr val="333333"/>
        </a:lt2>
        <a:accent1>
          <a:srgbClr val="DDDDDD"/>
        </a:accent1>
        <a:accent2>
          <a:srgbClr val="C0C0C0"/>
        </a:accent2>
        <a:accent3>
          <a:srgbClr val="FFFFFF"/>
        </a:accent3>
        <a:accent4>
          <a:srgbClr val="000000"/>
        </a:accent4>
        <a:accent5>
          <a:srgbClr val="EBEBEB"/>
        </a:accent5>
        <a:accent6>
          <a:srgbClr val="AEAEAE"/>
        </a:accent6>
        <a:hlink>
          <a:srgbClr val="777777"/>
        </a:hlink>
        <a:folHlink>
          <a:srgbClr val="5F5F5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eolien princ géné (1)</Template>
  <TotalTime>424</TotalTime>
  <Words>1035</Words>
  <Application>Microsoft Office PowerPoint</Application>
  <PresentationFormat>Affichage à l'écran (4:3)</PresentationFormat>
  <Paragraphs>104</Paragraphs>
  <Slides>26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26</vt:i4>
      </vt:variant>
    </vt:vector>
  </HeadingPairs>
  <TitlesOfParts>
    <vt:vector size="30" baseType="lpstr">
      <vt:lpstr>Arial</vt:lpstr>
      <vt:lpstr>Comic Sans MS</vt:lpstr>
      <vt:lpstr>Times New Roman</vt:lpstr>
      <vt:lpstr>Coup de pinceau</vt:lpstr>
      <vt:lpstr>Présentation PowerPoint</vt:lpstr>
      <vt:lpstr>Introduction </vt:lpstr>
      <vt:lpstr>plan</vt:lpstr>
      <vt:lpstr>Les ressources énergétiques renouvelables</vt:lpstr>
      <vt:lpstr>L’éolien en Europe et dans le monde</vt:lpstr>
      <vt:lpstr>L’éolien en Europe et dans le monde</vt:lpstr>
      <vt:lpstr>La nacelle </vt:lpstr>
      <vt:lpstr>Présentation PowerPoint</vt:lpstr>
      <vt:lpstr>Les pales</vt:lpstr>
      <vt:lpstr>Le moyeu</vt:lpstr>
      <vt:lpstr>Présentation PowerPoint</vt:lpstr>
      <vt:lpstr>Le rotor</vt:lpstr>
      <vt:lpstr>Arbre de transmission</vt:lpstr>
      <vt:lpstr>Présentation PowerPoint</vt:lpstr>
      <vt:lpstr>La génératrice</vt:lpstr>
      <vt:lpstr>Présentation PowerPoint</vt:lpstr>
      <vt:lpstr>Système d’orientation de la nacelle:</vt:lpstr>
      <vt:lpstr>Orientation des pales</vt:lpstr>
      <vt:lpstr>Système contrôle-commande</vt:lpstr>
      <vt:lpstr>Présentation PowerPoint</vt:lpstr>
      <vt:lpstr>La tour</vt:lpstr>
      <vt:lpstr>Transport de l’énergie électrique</vt:lpstr>
      <vt:lpstr>L’éolienne au sein de l’environnement</vt:lpstr>
      <vt:lpstr>Energie grise / Energie verte</vt:lpstr>
      <vt:lpstr>Conclusion</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Christophe.BOIRON</dc:creator>
  <cp:lastModifiedBy>Christophe.BOIRON</cp:lastModifiedBy>
  <cp:revision>8</cp:revision>
  <dcterms:created xsi:type="dcterms:W3CDTF">2020-11-05T13:48:05Z</dcterms:created>
  <dcterms:modified xsi:type="dcterms:W3CDTF">2020-11-05T20:53:30Z</dcterms:modified>
</cp:coreProperties>
</file>